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2" r:id="rId3"/>
    <p:sldId id="267" r:id="rId4"/>
    <p:sldId id="280" r:id="rId5"/>
    <p:sldId id="321" r:id="rId6"/>
    <p:sldId id="282" r:id="rId7"/>
    <p:sldId id="294" r:id="rId8"/>
    <p:sldId id="283" r:id="rId9"/>
    <p:sldId id="299" r:id="rId10"/>
    <p:sldId id="309" r:id="rId11"/>
    <p:sldId id="305" r:id="rId12"/>
    <p:sldId id="297" r:id="rId13"/>
    <p:sldId id="300" r:id="rId14"/>
    <p:sldId id="288" r:id="rId15"/>
    <p:sldId id="293" r:id="rId16"/>
    <p:sldId id="279" r:id="rId17"/>
    <p:sldId id="318" r:id="rId18"/>
    <p:sldId id="319" r:id="rId19"/>
    <p:sldId id="292" r:id="rId20"/>
    <p:sldId id="295" r:id="rId21"/>
    <p:sldId id="291" r:id="rId22"/>
    <p:sldId id="301" r:id="rId23"/>
    <p:sldId id="298" r:id="rId24"/>
    <p:sldId id="296" r:id="rId25"/>
    <p:sldId id="302" r:id="rId26"/>
    <p:sldId id="316" r:id="rId27"/>
    <p:sldId id="320" r:id="rId28"/>
    <p:sldId id="304" r:id="rId29"/>
    <p:sldId id="306" r:id="rId30"/>
    <p:sldId id="307" r:id="rId31"/>
    <p:sldId id="310" r:id="rId32"/>
    <p:sldId id="312" r:id="rId33"/>
    <p:sldId id="317" r:id="rId34"/>
    <p:sldId id="311" r:id="rId35"/>
    <p:sldId id="315" r:id="rId36"/>
    <p:sldId id="31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0B728A-85D2-4E6F-9D7D-3BEBC54A48A3}" v="1137" dt="2023-02-24T15:15:39.3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222"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hyperlink" Target="https://www.facebook.com/hashtag/ambition?__eep__=6&amp;__cft__%5b0%5d=AZW5r9ziDq2IEhegta_CvRtrBw2xFkzOqxCjlKCU37H_kC-fWyWi050fkHlLJc_uvx0-DSpsuxH_rplUm5uesRP24NiReCepIEIZ3A5uCjo--mSvtLygVU-KTkiZhr39-kd1TN3J2FSXQ7Cdmj4RUt6blMzlTi7UO6-jtBpto4go51WUvfofUrbJqHfPFcAQZfTe1SEP_A_q8KdfVT-Ee1td&amp;__tn__=*NK-R" TargetMode="External"/><Relationship Id="rId2" Type="http://schemas.openxmlformats.org/officeDocument/2006/relationships/hyperlink" Target="https://www.facebook.com/hashtag/destination?__eep__=6&amp;__cft__%5b0%5d=AZW5r9ziDq2IEhegta_CvRtrBw2xFkzOqxCjlKCU37H_kC-fWyWi050fkHlLJc_uvx0-DSpsuxH_rplUm5uesRP24NiReCepIEIZ3A5uCjo--mSvtLygVU-KTkiZhr39-kd1TN3J2FSXQ7Cdmj4RUt6blMzlTi7UO6-jtBpto4go51WUvfofUrbJqHfPFcAQZfTe1SEP_A_q8KdfVT-Ee1td&amp;__tn__=*NK-R" TargetMode="External"/><Relationship Id="rId1" Type="http://schemas.openxmlformats.org/officeDocument/2006/relationships/hyperlink" Target="https://www.facebook.com/hashtag/positive?__eep__=6&amp;__cft__%5b0%5d=AZW5r9ziDq2IEhegta_CvRtrBw2xFkzOqxCjlKCU37H_kC-fWyWi050fkHlLJc_uvx0-DSpsuxH_rplUm5uesRP24NiReCepIEIZ3A5uCjo--mSvtLygVU-KTkiZhr39-kd1TN3J2FSXQ7Cdmj4RUt6blMzlTi7UO6-jtBpto4go51WUvfofUrbJqHfPFcAQZfTe1SEP_A_q8KdfVT-Ee1td&amp;__tn__=*NK-R" TargetMode="External"/><Relationship Id="rId4" Type="http://schemas.openxmlformats.org/officeDocument/2006/relationships/hyperlink" Target="https://www.facebook.com/hashtag/respect?__eep__=6&amp;__cft__%5b0%5d=AZW5r9ziDq2IEhegta_CvRtrBw2xFkzOqxCjlKCU37H_kC-fWyWi050fkHlLJc_uvx0-DSpsuxH_rplUm5uesRP24NiReCepIEIZ3A5uCjo--mSvtLygVU-KTkiZhr39-kd1TN3J2FSXQ7Cdmj4RUt6blMzlTi7UO6-jtBpto4go51WUvfofUrbJqHfPFcAQZfTe1SEP_A_q8KdfVT-Ee1td&amp;__tn__=*NK-R"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FFAD12-0314-44EB-98BE-898345A2146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C608707-B892-4144-8AB8-50AC87054133}">
      <dgm:prSet/>
      <dgm:spPr/>
      <dgm:t>
        <a:bodyPr/>
        <a:lstStyle/>
        <a:p>
          <a:r>
            <a:rPr lang="en-US" dirty="0"/>
            <a:t>At this event we were able to build new relationships with partner’s, enabling us to further support young people to a positive destination with employment or further education.</a:t>
          </a:r>
        </a:p>
      </dgm:t>
    </dgm:pt>
    <dgm:pt modelId="{E5CD00FB-EEE7-4C20-84A2-B570BCC3CA7E}" type="parTrans" cxnId="{33BBE062-B9E3-4D09-B5E3-3C51181C7DAF}">
      <dgm:prSet/>
      <dgm:spPr/>
      <dgm:t>
        <a:bodyPr/>
        <a:lstStyle/>
        <a:p>
          <a:endParaRPr lang="en-US"/>
        </a:p>
      </dgm:t>
    </dgm:pt>
    <dgm:pt modelId="{F66A4EBA-E4FE-49FC-90B4-C2A911E3CE3F}" type="sibTrans" cxnId="{33BBE062-B9E3-4D09-B5E3-3C51181C7DAF}">
      <dgm:prSet/>
      <dgm:spPr/>
      <dgm:t>
        <a:bodyPr/>
        <a:lstStyle/>
        <a:p>
          <a:endParaRPr lang="en-US"/>
        </a:p>
      </dgm:t>
    </dgm:pt>
    <dgm:pt modelId="{EB6E9E5C-BCF8-43DF-AA5D-5E6E607F7591}">
      <dgm:prSet/>
      <dgm:spPr/>
      <dgm:t>
        <a:bodyPr/>
        <a:lstStyle/>
        <a:p>
          <a:r>
            <a:rPr lang="en-US" b="0" i="0" dirty="0"/>
            <a:t>30 employers came in and joined us and young people for a  business breakfast and then planned activities with all S3-S6. The feedback from the employers could not have been anymore positive about the pupils.</a:t>
          </a:r>
          <a:endParaRPr lang="en-US" dirty="0"/>
        </a:p>
      </dgm:t>
    </dgm:pt>
    <dgm:pt modelId="{901E8B10-ED11-41BA-8644-DAA876C6639B}" type="parTrans" cxnId="{AC26ACB1-C5B8-4437-B1FC-B2FC2339C264}">
      <dgm:prSet/>
      <dgm:spPr/>
      <dgm:t>
        <a:bodyPr/>
        <a:lstStyle/>
        <a:p>
          <a:endParaRPr lang="en-US"/>
        </a:p>
      </dgm:t>
    </dgm:pt>
    <dgm:pt modelId="{0B48B23E-EF81-46B8-9141-A3AE2EF23EB8}" type="sibTrans" cxnId="{AC26ACB1-C5B8-4437-B1FC-B2FC2339C264}">
      <dgm:prSet/>
      <dgm:spPr/>
      <dgm:t>
        <a:bodyPr/>
        <a:lstStyle/>
        <a:p>
          <a:endParaRPr lang="en-US"/>
        </a:p>
      </dgm:t>
    </dgm:pt>
    <dgm:pt modelId="{1214D295-4FEE-4893-9525-F504E02F10B0}">
      <dgm:prSet/>
      <dgm:spPr/>
      <dgm:t>
        <a:bodyPr/>
        <a:lstStyle/>
        <a:p>
          <a:r>
            <a:rPr lang="en-US" b="0" i="0">
              <a:hlinkClick xmlns:r="http://schemas.openxmlformats.org/officeDocument/2006/relationships" r:id="rId1"/>
            </a:rPr>
            <a:t>#positive</a:t>
          </a:r>
          <a:r>
            <a:rPr lang="en-US" b="0" i="0"/>
            <a:t> </a:t>
          </a:r>
          <a:r>
            <a:rPr lang="en-US" b="0" i="0">
              <a:hlinkClick xmlns:r="http://schemas.openxmlformats.org/officeDocument/2006/relationships" r:id="rId2"/>
            </a:rPr>
            <a:t>#destination</a:t>
          </a:r>
          <a:r>
            <a:rPr lang="en-US" b="0" i="0"/>
            <a:t> </a:t>
          </a:r>
          <a:r>
            <a:rPr lang="en-US" b="0" i="0">
              <a:hlinkClick xmlns:r="http://schemas.openxmlformats.org/officeDocument/2006/relationships" r:id="rId3"/>
            </a:rPr>
            <a:t>#ambition</a:t>
          </a:r>
          <a:r>
            <a:rPr lang="en-US" b="0" i="0"/>
            <a:t> </a:t>
          </a:r>
          <a:r>
            <a:rPr lang="en-US" b="0" i="0">
              <a:hlinkClick xmlns:r="http://schemas.openxmlformats.org/officeDocument/2006/relationships" r:id="rId4"/>
            </a:rPr>
            <a:t>#respect</a:t>
          </a:r>
          <a:endParaRPr lang="en-US"/>
        </a:p>
      </dgm:t>
    </dgm:pt>
    <dgm:pt modelId="{6CB319CB-0B8D-46CB-8836-66B21E54C4F1}" type="parTrans" cxnId="{0ADDA4B9-A8B7-4F75-AD25-D6ED1009B041}">
      <dgm:prSet/>
      <dgm:spPr/>
      <dgm:t>
        <a:bodyPr/>
        <a:lstStyle/>
        <a:p>
          <a:endParaRPr lang="en-US"/>
        </a:p>
      </dgm:t>
    </dgm:pt>
    <dgm:pt modelId="{4568D52B-1714-48E6-9BC1-F4BEC07E0DD1}" type="sibTrans" cxnId="{0ADDA4B9-A8B7-4F75-AD25-D6ED1009B041}">
      <dgm:prSet/>
      <dgm:spPr/>
      <dgm:t>
        <a:bodyPr/>
        <a:lstStyle/>
        <a:p>
          <a:endParaRPr lang="en-US"/>
        </a:p>
      </dgm:t>
    </dgm:pt>
    <dgm:pt modelId="{40067190-B9CC-46CE-A4B0-298822D998DB}" type="pres">
      <dgm:prSet presAssocID="{69FFAD12-0314-44EB-98BE-898345A21466}" presName="linear" presStyleCnt="0">
        <dgm:presLayoutVars>
          <dgm:animLvl val="lvl"/>
          <dgm:resizeHandles val="exact"/>
        </dgm:presLayoutVars>
      </dgm:prSet>
      <dgm:spPr/>
      <dgm:t>
        <a:bodyPr/>
        <a:lstStyle/>
        <a:p>
          <a:endParaRPr lang="en-GB"/>
        </a:p>
      </dgm:t>
    </dgm:pt>
    <dgm:pt modelId="{6C3FB656-870D-4656-9B2F-D6AE2A897C05}" type="pres">
      <dgm:prSet presAssocID="{DC608707-B892-4144-8AB8-50AC87054133}" presName="parentText" presStyleLbl="node1" presStyleIdx="0" presStyleCnt="3">
        <dgm:presLayoutVars>
          <dgm:chMax val="0"/>
          <dgm:bulletEnabled val="1"/>
        </dgm:presLayoutVars>
      </dgm:prSet>
      <dgm:spPr/>
      <dgm:t>
        <a:bodyPr/>
        <a:lstStyle/>
        <a:p>
          <a:endParaRPr lang="en-GB"/>
        </a:p>
      </dgm:t>
    </dgm:pt>
    <dgm:pt modelId="{E6EC91F9-5C8C-42B4-B8E4-BD33BBBD3F32}" type="pres">
      <dgm:prSet presAssocID="{F66A4EBA-E4FE-49FC-90B4-C2A911E3CE3F}" presName="spacer" presStyleCnt="0"/>
      <dgm:spPr/>
    </dgm:pt>
    <dgm:pt modelId="{4EC881AA-78E3-4BFD-8EB9-57AF923E32E4}" type="pres">
      <dgm:prSet presAssocID="{EB6E9E5C-BCF8-43DF-AA5D-5E6E607F7591}" presName="parentText" presStyleLbl="node1" presStyleIdx="1" presStyleCnt="3">
        <dgm:presLayoutVars>
          <dgm:chMax val="0"/>
          <dgm:bulletEnabled val="1"/>
        </dgm:presLayoutVars>
      </dgm:prSet>
      <dgm:spPr/>
      <dgm:t>
        <a:bodyPr/>
        <a:lstStyle/>
        <a:p>
          <a:endParaRPr lang="en-GB"/>
        </a:p>
      </dgm:t>
    </dgm:pt>
    <dgm:pt modelId="{7E5A8916-0887-4249-88A5-1E87F059111A}" type="pres">
      <dgm:prSet presAssocID="{0B48B23E-EF81-46B8-9141-A3AE2EF23EB8}" presName="spacer" presStyleCnt="0"/>
      <dgm:spPr/>
    </dgm:pt>
    <dgm:pt modelId="{79933D3D-1F98-4420-A2E8-461074876258}" type="pres">
      <dgm:prSet presAssocID="{1214D295-4FEE-4893-9525-F504E02F10B0}" presName="parentText" presStyleLbl="node1" presStyleIdx="2" presStyleCnt="3">
        <dgm:presLayoutVars>
          <dgm:chMax val="0"/>
          <dgm:bulletEnabled val="1"/>
        </dgm:presLayoutVars>
      </dgm:prSet>
      <dgm:spPr/>
      <dgm:t>
        <a:bodyPr/>
        <a:lstStyle/>
        <a:p>
          <a:endParaRPr lang="en-GB"/>
        </a:p>
      </dgm:t>
    </dgm:pt>
  </dgm:ptLst>
  <dgm:cxnLst>
    <dgm:cxn modelId="{743D90D3-50BD-4530-8757-A7D9DA51849C}" type="presOf" srcId="{EB6E9E5C-BCF8-43DF-AA5D-5E6E607F7591}" destId="{4EC881AA-78E3-4BFD-8EB9-57AF923E32E4}" srcOrd="0" destOrd="0" presId="urn:microsoft.com/office/officeart/2005/8/layout/vList2"/>
    <dgm:cxn modelId="{A35FA48D-5DDF-4DE0-9547-BDD967C39278}" type="presOf" srcId="{DC608707-B892-4144-8AB8-50AC87054133}" destId="{6C3FB656-870D-4656-9B2F-D6AE2A897C05}" srcOrd="0" destOrd="0" presId="urn:microsoft.com/office/officeart/2005/8/layout/vList2"/>
    <dgm:cxn modelId="{99030F93-7522-415B-BECD-FB94D930635F}" type="presOf" srcId="{1214D295-4FEE-4893-9525-F504E02F10B0}" destId="{79933D3D-1F98-4420-A2E8-461074876258}" srcOrd="0" destOrd="0" presId="urn:microsoft.com/office/officeart/2005/8/layout/vList2"/>
    <dgm:cxn modelId="{E663B963-851F-4F40-8775-B8CD1D7A9DB2}" type="presOf" srcId="{69FFAD12-0314-44EB-98BE-898345A21466}" destId="{40067190-B9CC-46CE-A4B0-298822D998DB}" srcOrd="0" destOrd="0" presId="urn:microsoft.com/office/officeart/2005/8/layout/vList2"/>
    <dgm:cxn modelId="{33BBE062-B9E3-4D09-B5E3-3C51181C7DAF}" srcId="{69FFAD12-0314-44EB-98BE-898345A21466}" destId="{DC608707-B892-4144-8AB8-50AC87054133}" srcOrd="0" destOrd="0" parTransId="{E5CD00FB-EEE7-4C20-84A2-B570BCC3CA7E}" sibTransId="{F66A4EBA-E4FE-49FC-90B4-C2A911E3CE3F}"/>
    <dgm:cxn modelId="{0ADDA4B9-A8B7-4F75-AD25-D6ED1009B041}" srcId="{69FFAD12-0314-44EB-98BE-898345A21466}" destId="{1214D295-4FEE-4893-9525-F504E02F10B0}" srcOrd="2" destOrd="0" parTransId="{6CB319CB-0B8D-46CB-8836-66B21E54C4F1}" sibTransId="{4568D52B-1714-48E6-9BC1-F4BEC07E0DD1}"/>
    <dgm:cxn modelId="{AC26ACB1-C5B8-4437-B1FC-B2FC2339C264}" srcId="{69FFAD12-0314-44EB-98BE-898345A21466}" destId="{EB6E9E5C-BCF8-43DF-AA5D-5E6E607F7591}" srcOrd="1" destOrd="0" parTransId="{901E8B10-ED11-41BA-8644-DAA876C6639B}" sibTransId="{0B48B23E-EF81-46B8-9141-A3AE2EF23EB8}"/>
    <dgm:cxn modelId="{1B3B3DBB-9671-49EE-810B-C068245AE092}" type="presParOf" srcId="{40067190-B9CC-46CE-A4B0-298822D998DB}" destId="{6C3FB656-870D-4656-9B2F-D6AE2A897C05}" srcOrd="0" destOrd="0" presId="urn:microsoft.com/office/officeart/2005/8/layout/vList2"/>
    <dgm:cxn modelId="{9AD3BF84-059D-4330-9D73-3C46A93465C5}" type="presParOf" srcId="{40067190-B9CC-46CE-A4B0-298822D998DB}" destId="{E6EC91F9-5C8C-42B4-B8E4-BD33BBBD3F32}" srcOrd="1" destOrd="0" presId="urn:microsoft.com/office/officeart/2005/8/layout/vList2"/>
    <dgm:cxn modelId="{59A96889-EF84-4A8E-AD2D-B4BB3F8C929F}" type="presParOf" srcId="{40067190-B9CC-46CE-A4B0-298822D998DB}" destId="{4EC881AA-78E3-4BFD-8EB9-57AF923E32E4}" srcOrd="2" destOrd="0" presId="urn:microsoft.com/office/officeart/2005/8/layout/vList2"/>
    <dgm:cxn modelId="{91ADD8CA-FA8F-4BA1-A011-E17A2B596B35}" type="presParOf" srcId="{40067190-B9CC-46CE-A4B0-298822D998DB}" destId="{7E5A8916-0887-4249-88A5-1E87F059111A}" srcOrd="3" destOrd="0" presId="urn:microsoft.com/office/officeart/2005/8/layout/vList2"/>
    <dgm:cxn modelId="{1DDBEB80-5E40-4196-8F42-BE87B7086585}" type="presParOf" srcId="{40067190-B9CC-46CE-A4B0-298822D998DB}" destId="{79933D3D-1F98-4420-A2E8-461074876258}"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46BD8F-20D2-4D44-B81F-44F7C3F08B8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CB1C0DC-3707-422D-9725-37CEDA2DEBE5}">
      <dgm:prSet/>
      <dgm:spPr/>
      <dgm:t>
        <a:bodyPr/>
        <a:lstStyle/>
        <a:p>
          <a:r>
            <a:rPr lang="en-GB"/>
            <a:t>Over the past year I have been delivering the Resilient Kids Programme to all Primary 7’s across the Black Isle,</a:t>
          </a:r>
          <a:endParaRPr lang="en-US"/>
        </a:p>
      </dgm:t>
    </dgm:pt>
    <dgm:pt modelId="{BC225D5B-A0AB-4B84-BC69-1F7DE53EDBD5}" type="parTrans" cxnId="{32E0B172-13FD-458C-B7A3-5C98163A0BFF}">
      <dgm:prSet/>
      <dgm:spPr/>
      <dgm:t>
        <a:bodyPr/>
        <a:lstStyle/>
        <a:p>
          <a:endParaRPr lang="en-US"/>
        </a:p>
      </dgm:t>
    </dgm:pt>
    <dgm:pt modelId="{C726028D-32FA-4C44-BCF4-987DEC9AFFC8}" type="sibTrans" cxnId="{32E0B172-13FD-458C-B7A3-5C98163A0BFF}">
      <dgm:prSet/>
      <dgm:spPr/>
      <dgm:t>
        <a:bodyPr/>
        <a:lstStyle/>
        <a:p>
          <a:endParaRPr lang="en-US"/>
        </a:p>
      </dgm:t>
    </dgm:pt>
    <dgm:pt modelId="{05F5492C-E764-4D19-AB30-52E51402E309}">
      <dgm:prSet/>
      <dgm:spPr/>
      <dgm:t>
        <a:bodyPr/>
        <a:lstStyle/>
        <a:p>
          <a:r>
            <a:rPr lang="en-GB"/>
            <a:t>Resilient Kids: Moving Up is an Emotional Literacy Programme for Primary seven pupils.  Through a group of six friends, the programme explores various issues and helps pupils to develop skills, build confidence and become more resilient.</a:t>
          </a:r>
          <a:endParaRPr lang="en-US"/>
        </a:p>
      </dgm:t>
    </dgm:pt>
    <dgm:pt modelId="{5621E160-9641-4DFB-95F9-1DF8A96DF32C}" type="parTrans" cxnId="{DDFBA832-DED6-4C28-97CF-90A075A1A18F}">
      <dgm:prSet/>
      <dgm:spPr/>
      <dgm:t>
        <a:bodyPr/>
        <a:lstStyle/>
        <a:p>
          <a:endParaRPr lang="en-US"/>
        </a:p>
      </dgm:t>
    </dgm:pt>
    <dgm:pt modelId="{99965C58-3E81-4EEC-87CB-F21C37BB20D8}" type="sibTrans" cxnId="{DDFBA832-DED6-4C28-97CF-90A075A1A18F}">
      <dgm:prSet/>
      <dgm:spPr/>
      <dgm:t>
        <a:bodyPr/>
        <a:lstStyle/>
        <a:p>
          <a:endParaRPr lang="en-US"/>
        </a:p>
      </dgm:t>
    </dgm:pt>
    <dgm:pt modelId="{CE8B54A2-14BB-418B-BB29-6CAE8440DB48}">
      <dgm:prSet/>
      <dgm:spPr/>
      <dgm:t>
        <a:bodyPr/>
        <a:lstStyle/>
        <a:p>
          <a:r>
            <a:rPr lang="en-GB"/>
            <a:t>I am going to be delivering this programme in Cromarty Primary School at the Start of March. </a:t>
          </a:r>
          <a:endParaRPr lang="en-US"/>
        </a:p>
      </dgm:t>
    </dgm:pt>
    <dgm:pt modelId="{00CFFD65-F83F-4505-9F48-EBEDBA6F623A}" type="parTrans" cxnId="{F7854E0B-B5EF-4E85-B5FD-A5B2FB09B48F}">
      <dgm:prSet/>
      <dgm:spPr/>
      <dgm:t>
        <a:bodyPr/>
        <a:lstStyle/>
        <a:p>
          <a:endParaRPr lang="en-US"/>
        </a:p>
      </dgm:t>
    </dgm:pt>
    <dgm:pt modelId="{D6D9A0D1-EAA6-4BE9-B98D-D8D7C52452B5}" type="sibTrans" cxnId="{F7854E0B-B5EF-4E85-B5FD-A5B2FB09B48F}">
      <dgm:prSet/>
      <dgm:spPr/>
      <dgm:t>
        <a:bodyPr/>
        <a:lstStyle/>
        <a:p>
          <a:endParaRPr lang="en-US"/>
        </a:p>
      </dgm:t>
    </dgm:pt>
    <dgm:pt modelId="{3525A77F-EAD8-49FA-BD41-2AC6B6AE5CCF}" type="pres">
      <dgm:prSet presAssocID="{B746BD8F-20D2-4D44-B81F-44F7C3F08B85}" presName="linear" presStyleCnt="0">
        <dgm:presLayoutVars>
          <dgm:animLvl val="lvl"/>
          <dgm:resizeHandles val="exact"/>
        </dgm:presLayoutVars>
      </dgm:prSet>
      <dgm:spPr/>
      <dgm:t>
        <a:bodyPr/>
        <a:lstStyle/>
        <a:p>
          <a:endParaRPr lang="en-GB"/>
        </a:p>
      </dgm:t>
    </dgm:pt>
    <dgm:pt modelId="{372BFD14-0C8D-4A95-A7BE-620A19992492}" type="pres">
      <dgm:prSet presAssocID="{9CB1C0DC-3707-422D-9725-37CEDA2DEBE5}" presName="parentText" presStyleLbl="node1" presStyleIdx="0" presStyleCnt="3">
        <dgm:presLayoutVars>
          <dgm:chMax val="0"/>
          <dgm:bulletEnabled val="1"/>
        </dgm:presLayoutVars>
      </dgm:prSet>
      <dgm:spPr/>
      <dgm:t>
        <a:bodyPr/>
        <a:lstStyle/>
        <a:p>
          <a:endParaRPr lang="en-GB"/>
        </a:p>
      </dgm:t>
    </dgm:pt>
    <dgm:pt modelId="{F6FA44EE-798E-483A-AE11-4584E9394760}" type="pres">
      <dgm:prSet presAssocID="{C726028D-32FA-4C44-BCF4-987DEC9AFFC8}" presName="spacer" presStyleCnt="0"/>
      <dgm:spPr/>
    </dgm:pt>
    <dgm:pt modelId="{A93595DE-F5E7-472F-987C-C245F2D5FDE5}" type="pres">
      <dgm:prSet presAssocID="{05F5492C-E764-4D19-AB30-52E51402E309}" presName="parentText" presStyleLbl="node1" presStyleIdx="1" presStyleCnt="3">
        <dgm:presLayoutVars>
          <dgm:chMax val="0"/>
          <dgm:bulletEnabled val="1"/>
        </dgm:presLayoutVars>
      </dgm:prSet>
      <dgm:spPr/>
      <dgm:t>
        <a:bodyPr/>
        <a:lstStyle/>
        <a:p>
          <a:endParaRPr lang="en-GB"/>
        </a:p>
      </dgm:t>
    </dgm:pt>
    <dgm:pt modelId="{7B1BE7F8-C12B-43FF-BBA3-BA08140190C3}" type="pres">
      <dgm:prSet presAssocID="{99965C58-3E81-4EEC-87CB-F21C37BB20D8}" presName="spacer" presStyleCnt="0"/>
      <dgm:spPr/>
    </dgm:pt>
    <dgm:pt modelId="{81BB4C77-B101-4242-90CE-C621A454181A}" type="pres">
      <dgm:prSet presAssocID="{CE8B54A2-14BB-418B-BB29-6CAE8440DB48}" presName="parentText" presStyleLbl="node1" presStyleIdx="2" presStyleCnt="3">
        <dgm:presLayoutVars>
          <dgm:chMax val="0"/>
          <dgm:bulletEnabled val="1"/>
        </dgm:presLayoutVars>
      </dgm:prSet>
      <dgm:spPr/>
      <dgm:t>
        <a:bodyPr/>
        <a:lstStyle/>
        <a:p>
          <a:endParaRPr lang="en-GB"/>
        </a:p>
      </dgm:t>
    </dgm:pt>
  </dgm:ptLst>
  <dgm:cxnLst>
    <dgm:cxn modelId="{017BCF85-D37E-4FA9-B8EB-CE29A5FE5931}" type="presOf" srcId="{05F5492C-E764-4D19-AB30-52E51402E309}" destId="{A93595DE-F5E7-472F-987C-C245F2D5FDE5}" srcOrd="0" destOrd="0" presId="urn:microsoft.com/office/officeart/2005/8/layout/vList2"/>
    <dgm:cxn modelId="{32E0B172-13FD-458C-B7A3-5C98163A0BFF}" srcId="{B746BD8F-20D2-4D44-B81F-44F7C3F08B85}" destId="{9CB1C0DC-3707-422D-9725-37CEDA2DEBE5}" srcOrd="0" destOrd="0" parTransId="{BC225D5B-A0AB-4B84-BC69-1F7DE53EDBD5}" sibTransId="{C726028D-32FA-4C44-BCF4-987DEC9AFFC8}"/>
    <dgm:cxn modelId="{8E0AFA64-3264-4BD0-9EB4-53F5B0771D1B}" type="presOf" srcId="{B746BD8F-20D2-4D44-B81F-44F7C3F08B85}" destId="{3525A77F-EAD8-49FA-BD41-2AC6B6AE5CCF}" srcOrd="0" destOrd="0" presId="urn:microsoft.com/office/officeart/2005/8/layout/vList2"/>
    <dgm:cxn modelId="{23C40B7B-F21C-4AEF-B958-A3949F95F72E}" type="presOf" srcId="{CE8B54A2-14BB-418B-BB29-6CAE8440DB48}" destId="{81BB4C77-B101-4242-90CE-C621A454181A}" srcOrd="0" destOrd="0" presId="urn:microsoft.com/office/officeart/2005/8/layout/vList2"/>
    <dgm:cxn modelId="{F7854E0B-B5EF-4E85-B5FD-A5B2FB09B48F}" srcId="{B746BD8F-20D2-4D44-B81F-44F7C3F08B85}" destId="{CE8B54A2-14BB-418B-BB29-6CAE8440DB48}" srcOrd="2" destOrd="0" parTransId="{00CFFD65-F83F-4505-9F48-EBEDBA6F623A}" sibTransId="{D6D9A0D1-EAA6-4BE9-B98D-D8D7C52452B5}"/>
    <dgm:cxn modelId="{DDFBA832-DED6-4C28-97CF-90A075A1A18F}" srcId="{B746BD8F-20D2-4D44-B81F-44F7C3F08B85}" destId="{05F5492C-E764-4D19-AB30-52E51402E309}" srcOrd="1" destOrd="0" parTransId="{5621E160-9641-4DFB-95F9-1DF8A96DF32C}" sibTransId="{99965C58-3E81-4EEC-87CB-F21C37BB20D8}"/>
    <dgm:cxn modelId="{2523C5E9-C92D-402B-812E-AB312CEAAD10}" type="presOf" srcId="{9CB1C0DC-3707-422D-9725-37CEDA2DEBE5}" destId="{372BFD14-0C8D-4A95-A7BE-620A19992492}" srcOrd="0" destOrd="0" presId="urn:microsoft.com/office/officeart/2005/8/layout/vList2"/>
    <dgm:cxn modelId="{66E8B314-11D5-4028-9223-5259779FA4DA}" type="presParOf" srcId="{3525A77F-EAD8-49FA-BD41-2AC6B6AE5CCF}" destId="{372BFD14-0C8D-4A95-A7BE-620A19992492}" srcOrd="0" destOrd="0" presId="urn:microsoft.com/office/officeart/2005/8/layout/vList2"/>
    <dgm:cxn modelId="{51F26AC1-3B76-42C7-9D38-A04F142364F1}" type="presParOf" srcId="{3525A77F-EAD8-49FA-BD41-2AC6B6AE5CCF}" destId="{F6FA44EE-798E-483A-AE11-4584E9394760}" srcOrd="1" destOrd="0" presId="urn:microsoft.com/office/officeart/2005/8/layout/vList2"/>
    <dgm:cxn modelId="{408DD59C-7335-4C64-A016-3219AABDA833}" type="presParOf" srcId="{3525A77F-EAD8-49FA-BD41-2AC6B6AE5CCF}" destId="{A93595DE-F5E7-472F-987C-C245F2D5FDE5}" srcOrd="2" destOrd="0" presId="urn:microsoft.com/office/officeart/2005/8/layout/vList2"/>
    <dgm:cxn modelId="{A31F4BB4-D4C9-4E8C-AF4C-30BCB1F3A276}" type="presParOf" srcId="{3525A77F-EAD8-49FA-BD41-2AC6B6AE5CCF}" destId="{7B1BE7F8-C12B-43FF-BBA3-BA08140190C3}" srcOrd="3" destOrd="0" presId="urn:microsoft.com/office/officeart/2005/8/layout/vList2"/>
    <dgm:cxn modelId="{471D99E3-5C29-436E-8C72-F78B8009D26C}" type="presParOf" srcId="{3525A77F-EAD8-49FA-BD41-2AC6B6AE5CCF}" destId="{81BB4C77-B101-4242-90CE-C621A454181A}"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6AAC35-4839-4D7C-A380-B47E62913F0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B367AE1-392D-4435-B171-4CCB016902E9}">
      <dgm:prSet/>
      <dgm:spPr/>
      <dgm:t>
        <a:bodyPr/>
        <a:lstStyle/>
        <a:p>
          <a:r>
            <a:rPr lang="en-GB" dirty="0"/>
            <a:t>Application submitted to Quaker Oats – Share the Warmth Campaign - £1,000</a:t>
          </a:r>
          <a:endParaRPr lang="en-US" dirty="0"/>
        </a:p>
      </dgm:t>
    </dgm:pt>
    <dgm:pt modelId="{66341B9B-2652-411C-98A3-BBAF4DF905B4}" type="parTrans" cxnId="{EF6FF18C-79CA-4A51-A16C-F360EB97853C}">
      <dgm:prSet/>
      <dgm:spPr/>
      <dgm:t>
        <a:bodyPr/>
        <a:lstStyle/>
        <a:p>
          <a:endParaRPr lang="en-US"/>
        </a:p>
      </dgm:t>
    </dgm:pt>
    <dgm:pt modelId="{9BA23D9C-6D16-452D-8C61-BD7205DAE442}" type="sibTrans" cxnId="{EF6FF18C-79CA-4A51-A16C-F360EB97853C}">
      <dgm:prSet/>
      <dgm:spPr/>
      <dgm:t>
        <a:bodyPr/>
        <a:lstStyle/>
        <a:p>
          <a:endParaRPr lang="en-US"/>
        </a:p>
      </dgm:t>
    </dgm:pt>
    <dgm:pt modelId="{ED9349FC-FEBC-41B8-B793-F4263978E39B}">
      <dgm:prSet/>
      <dgm:spPr/>
      <dgm:t>
        <a:bodyPr/>
        <a:lstStyle/>
        <a:p>
          <a:r>
            <a:rPr lang="en-GB" dirty="0"/>
            <a:t>Application submitted to MFR Cash for Kids for Refreshments Costs &amp; Cookwell Bakewell - £2,260</a:t>
          </a:r>
          <a:endParaRPr lang="en-US" dirty="0"/>
        </a:p>
      </dgm:t>
    </dgm:pt>
    <dgm:pt modelId="{21E6D5DA-E130-48F4-8E55-1F042C270431}" type="parTrans" cxnId="{7FC7582B-278A-44BC-819A-C6739A09F754}">
      <dgm:prSet/>
      <dgm:spPr/>
      <dgm:t>
        <a:bodyPr/>
        <a:lstStyle/>
        <a:p>
          <a:endParaRPr lang="en-US"/>
        </a:p>
      </dgm:t>
    </dgm:pt>
    <dgm:pt modelId="{685056A5-BA0C-4AC5-B1D2-A25CE8CBEC0E}" type="sibTrans" cxnId="{7FC7582B-278A-44BC-819A-C6739A09F754}">
      <dgm:prSet/>
      <dgm:spPr/>
      <dgm:t>
        <a:bodyPr/>
        <a:lstStyle/>
        <a:p>
          <a:endParaRPr lang="en-US"/>
        </a:p>
      </dgm:t>
    </dgm:pt>
    <dgm:pt modelId="{54F59624-2859-4630-9577-B93A561B2DA1}">
      <dgm:prSet/>
      <dgm:spPr/>
      <dgm:t>
        <a:bodyPr/>
        <a:lstStyle/>
        <a:p>
          <a:r>
            <a:rPr lang="en-GB" dirty="0"/>
            <a:t>Application submitted to Black Isle Ward Budget to Run Summer Progamme - £10,00</a:t>
          </a:r>
          <a:endParaRPr lang="en-US" dirty="0"/>
        </a:p>
      </dgm:t>
    </dgm:pt>
    <dgm:pt modelId="{217B3E4C-456C-401F-B47C-8B56F449274E}" type="parTrans" cxnId="{A2971203-5026-4D9E-AB28-767DB71DA055}">
      <dgm:prSet/>
      <dgm:spPr/>
      <dgm:t>
        <a:bodyPr/>
        <a:lstStyle/>
        <a:p>
          <a:endParaRPr lang="en-US"/>
        </a:p>
      </dgm:t>
    </dgm:pt>
    <dgm:pt modelId="{4E60F540-8D1C-4401-839F-31A351258112}" type="sibTrans" cxnId="{A2971203-5026-4D9E-AB28-767DB71DA055}">
      <dgm:prSet/>
      <dgm:spPr/>
      <dgm:t>
        <a:bodyPr/>
        <a:lstStyle/>
        <a:p>
          <a:endParaRPr lang="en-US"/>
        </a:p>
      </dgm:t>
    </dgm:pt>
    <dgm:pt modelId="{A236291B-C416-4262-A937-B66A9BC2085B}">
      <dgm:prSet/>
      <dgm:spPr/>
      <dgm:t>
        <a:bodyPr/>
        <a:lstStyle/>
        <a:p>
          <a:r>
            <a:rPr lang="en-GB" dirty="0"/>
            <a:t>Vulnerable Families given food and fuel vouchers (funding received in December) families will receive vouchers in Jan / Feb / March / April / May &amp; June  </a:t>
          </a:r>
          <a:endParaRPr lang="en-US" dirty="0"/>
        </a:p>
      </dgm:t>
    </dgm:pt>
    <dgm:pt modelId="{882648D7-FD0C-463A-A82A-541BFFFD2A67}" type="parTrans" cxnId="{B9CD9DBC-3039-40B7-9CCC-74620C5AB258}">
      <dgm:prSet/>
      <dgm:spPr/>
      <dgm:t>
        <a:bodyPr/>
        <a:lstStyle/>
        <a:p>
          <a:endParaRPr lang="en-US"/>
        </a:p>
      </dgm:t>
    </dgm:pt>
    <dgm:pt modelId="{840ECDB9-DA7A-44E0-AF92-200E8C8201F0}" type="sibTrans" cxnId="{B9CD9DBC-3039-40B7-9CCC-74620C5AB258}">
      <dgm:prSet/>
      <dgm:spPr/>
      <dgm:t>
        <a:bodyPr/>
        <a:lstStyle/>
        <a:p>
          <a:endParaRPr lang="en-US"/>
        </a:p>
      </dgm:t>
    </dgm:pt>
    <dgm:pt modelId="{73FAED06-97CE-456F-A802-0271878BF86E}">
      <dgm:prSet/>
      <dgm:spPr/>
      <dgm:t>
        <a:bodyPr/>
        <a:lstStyle/>
        <a:p>
          <a:r>
            <a:rPr lang="en-GB" dirty="0"/>
            <a:t>Month on month we are completing funding applications to enable The Youth Café to provide fun session, activities , training and  to be open to everyone and FREE </a:t>
          </a:r>
          <a:endParaRPr lang="en-US" dirty="0"/>
        </a:p>
      </dgm:t>
    </dgm:pt>
    <dgm:pt modelId="{01C1E0DD-4D2F-4FFB-9AA0-7071DB661E43}" type="parTrans" cxnId="{22E3CC4A-C7F6-42F8-9FAB-6737401A5C19}">
      <dgm:prSet/>
      <dgm:spPr/>
      <dgm:t>
        <a:bodyPr/>
        <a:lstStyle/>
        <a:p>
          <a:endParaRPr lang="en-US"/>
        </a:p>
      </dgm:t>
    </dgm:pt>
    <dgm:pt modelId="{E9F08842-0316-4973-8955-19287DABF985}" type="sibTrans" cxnId="{22E3CC4A-C7F6-42F8-9FAB-6737401A5C19}">
      <dgm:prSet/>
      <dgm:spPr/>
      <dgm:t>
        <a:bodyPr/>
        <a:lstStyle/>
        <a:p>
          <a:endParaRPr lang="en-US"/>
        </a:p>
      </dgm:t>
    </dgm:pt>
    <dgm:pt modelId="{0FD51FB9-36E2-4998-9216-B7742CF350D8}">
      <dgm:prSet/>
      <dgm:spPr/>
      <dgm:t>
        <a:bodyPr/>
        <a:lstStyle/>
        <a:p>
          <a:r>
            <a:rPr lang="en-GB" dirty="0"/>
            <a:t>Application submitted to SPAR Community Fund for Youth Café Running Costs- £10,000</a:t>
          </a:r>
          <a:endParaRPr lang="en-US" dirty="0"/>
        </a:p>
      </dgm:t>
    </dgm:pt>
    <dgm:pt modelId="{81D2AAFA-F00C-4ED4-AED1-54AFECE6BB8C}" type="parTrans" cxnId="{FEE9C947-9A11-4AB7-ABEC-387A2043D694}">
      <dgm:prSet/>
      <dgm:spPr/>
      <dgm:t>
        <a:bodyPr/>
        <a:lstStyle/>
        <a:p>
          <a:endParaRPr lang="en-GB"/>
        </a:p>
      </dgm:t>
    </dgm:pt>
    <dgm:pt modelId="{2587FCD7-EE67-4FCC-8B40-ABCDF6A0315E}" type="sibTrans" cxnId="{FEE9C947-9A11-4AB7-ABEC-387A2043D694}">
      <dgm:prSet/>
      <dgm:spPr/>
      <dgm:t>
        <a:bodyPr/>
        <a:lstStyle/>
        <a:p>
          <a:endParaRPr lang="en-GB"/>
        </a:p>
      </dgm:t>
    </dgm:pt>
    <dgm:pt modelId="{45EB0AB4-071A-4F5A-942D-AABB3155C0BA}">
      <dgm:prSet/>
      <dgm:spPr/>
      <dgm:t>
        <a:bodyPr/>
        <a:lstStyle/>
        <a:p>
          <a:r>
            <a:rPr lang="en-GB" dirty="0"/>
            <a:t>Application submitted to Mid Ross Cares for staffing costs - £10,000</a:t>
          </a:r>
          <a:endParaRPr lang="en-US" dirty="0"/>
        </a:p>
      </dgm:t>
    </dgm:pt>
    <dgm:pt modelId="{59AC7B6B-A55A-4154-8F91-499152DAA086}" type="parTrans" cxnId="{398774EF-AFD1-4740-B7F3-5DE700CE0C76}">
      <dgm:prSet/>
      <dgm:spPr/>
      <dgm:t>
        <a:bodyPr/>
        <a:lstStyle/>
        <a:p>
          <a:endParaRPr lang="en-GB"/>
        </a:p>
      </dgm:t>
    </dgm:pt>
    <dgm:pt modelId="{DD11C02D-C3E8-49D9-B5DE-8A08AEF7AD60}" type="sibTrans" cxnId="{398774EF-AFD1-4740-B7F3-5DE700CE0C76}">
      <dgm:prSet/>
      <dgm:spPr/>
      <dgm:t>
        <a:bodyPr/>
        <a:lstStyle/>
        <a:p>
          <a:endParaRPr lang="en-GB"/>
        </a:p>
      </dgm:t>
    </dgm:pt>
    <dgm:pt modelId="{7E6003E1-1AC4-413D-BEFB-2BAD389C078F}" type="pres">
      <dgm:prSet presAssocID="{C66AAC35-4839-4D7C-A380-B47E62913F01}" presName="linear" presStyleCnt="0">
        <dgm:presLayoutVars>
          <dgm:animLvl val="lvl"/>
          <dgm:resizeHandles val="exact"/>
        </dgm:presLayoutVars>
      </dgm:prSet>
      <dgm:spPr/>
      <dgm:t>
        <a:bodyPr/>
        <a:lstStyle/>
        <a:p>
          <a:endParaRPr lang="en-GB"/>
        </a:p>
      </dgm:t>
    </dgm:pt>
    <dgm:pt modelId="{D005B39B-D9E3-40A4-ABD3-2F219D498632}" type="pres">
      <dgm:prSet presAssocID="{0B367AE1-392D-4435-B171-4CCB016902E9}" presName="parentText" presStyleLbl="node1" presStyleIdx="0" presStyleCnt="7">
        <dgm:presLayoutVars>
          <dgm:chMax val="0"/>
          <dgm:bulletEnabled val="1"/>
        </dgm:presLayoutVars>
      </dgm:prSet>
      <dgm:spPr/>
      <dgm:t>
        <a:bodyPr/>
        <a:lstStyle/>
        <a:p>
          <a:endParaRPr lang="en-GB"/>
        </a:p>
      </dgm:t>
    </dgm:pt>
    <dgm:pt modelId="{83F58020-244D-4792-A39A-051B7A8286B9}" type="pres">
      <dgm:prSet presAssocID="{9BA23D9C-6D16-452D-8C61-BD7205DAE442}" presName="spacer" presStyleCnt="0"/>
      <dgm:spPr/>
    </dgm:pt>
    <dgm:pt modelId="{60A4750D-FF85-4F00-98E4-896B773CFC63}" type="pres">
      <dgm:prSet presAssocID="{ED9349FC-FEBC-41B8-B793-F4263978E39B}" presName="parentText" presStyleLbl="node1" presStyleIdx="1" presStyleCnt="7">
        <dgm:presLayoutVars>
          <dgm:chMax val="0"/>
          <dgm:bulletEnabled val="1"/>
        </dgm:presLayoutVars>
      </dgm:prSet>
      <dgm:spPr/>
      <dgm:t>
        <a:bodyPr/>
        <a:lstStyle/>
        <a:p>
          <a:endParaRPr lang="en-GB"/>
        </a:p>
      </dgm:t>
    </dgm:pt>
    <dgm:pt modelId="{A1E14DFB-4E29-497C-A2BE-A97ED35F20EE}" type="pres">
      <dgm:prSet presAssocID="{685056A5-BA0C-4AC5-B1D2-A25CE8CBEC0E}" presName="spacer" presStyleCnt="0"/>
      <dgm:spPr/>
    </dgm:pt>
    <dgm:pt modelId="{9C5BCCFD-89F7-48A7-A2FA-A2A4105961D9}" type="pres">
      <dgm:prSet presAssocID="{54F59624-2859-4630-9577-B93A561B2DA1}" presName="parentText" presStyleLbl="node1" presStyleIdx="2" presStyleCnt="7">
        <dgm:presLayoutVars>
          <dgm:chMax val="0"/>
          <dgm:bulletEnabled val="1"/>
        </dgm:presLayoutVars>
      </dgm:prSet>
      <dgm:spPr/>
      <dgm:t>
        <a:bodyPr/>
        <a:lstStyle/>
        <a:p>
          <a:endParaRPr lang="en-GB"/>
        </a:p>
      </dgm:t>
    </dgm:pt>
    <dgm:pt modelId="{F841F764-9562-4FAC-A514-5C6246D640CF}" type="pres">
      <dgm:prSet presAssocID="{4E60F540-8D1C-4401-839F-31A351258112}" presName="spacer" presStyleCnt="0"/>
      <dgm:spPr/>
    </dgm:pt>
    <dgm:pt modelId="{6229004F-4D37-449F-A960-34552A55EBD1}" type="pres">
      <dgm:prSet presAssocID="{0FD51FB9-36E2-4998-9216-B7742CF350D8}" presName="parentText" presStyleLbl="node1" presStyleIdx="3" presStyleCnt="7">
        <dgm:presLayoutVars>
          <dgm:chMax val="0"/>
          <dgm:bulletEnabled val="1"/>
        </dgm:presLayoutVars>
      </dgm:prSet>
      <dgm:spPr/>
      <dgm:t>
        <a:bodyPr/>
        <a:lstStyle/>
        <a:p>
          <a:endParaRPr lang="en-GB"/>
        </a:p>
      </dgm:t>
    </dgm:pt>
    <dgm:pt modelId="{FF639F25-F6F6-4781-8E64-07FC8A3B37E7}" type="pres">
      <dgm:prSet presAssocID="{2587FCD7-EE67-4FCC-8B40-ABCDF6A0315E}" presName="spacer" presStyleCnt="0"/>
      <dgm:spPr/>
    </dgm:pt>
    <dgm:pt modelId="{F2383CFD-A36C-4DF9-9F18-DD0667E75A0F}" type="pres">
      <dgm:prSet presAssocID="{45EB0AB4-071A-4F5A-942D-AABB3155C0BA}" presName="parentText" presStyleLbl="node1" presStyleIdx="4" presStyleCnt="7">
        <dgm:presLayoutVars>
          <dgm:chMax val="0"/>
          <dgm:bulletEnabled val="1"/>
        </dgm:presLayoutVars>
      </dgm:prSet>
      <dgm:spPr/>
      <dgm:t>
        <a:bodyPr/>
        <a:lstStyle/>
        <a:p>
          <a:endParaRPr lang="en-GB"/>
        </a:p>
      </dgm:t>
    </dgm:pt>
    <dgm:pt modelId="{3154635D-E6B4-4E73-9138-0508131A9B88}" type="pres">
      <dgm:prSet presAssocID="{DD11C02D-C3E8-49D9-B5DE-8A08AEF7AD60}" presName="spacer" presStyleCnt="0"/>
      <dgm:spPr/>
    </dgm:pt>
    <dgm:pt modelId="{F1E3AB08-30AF-433E-B19C-EF9AA11DEB27}" type="pres">
      <dgm:prSet presAssocID="{A236291B-C416-4262-A937-B66A9BC2085B}" presName="parentText" presStyleLbl="node1" presStyleIdx="5" presStyleCnt="7">
        <dgm:presLayoutVars>
          <dgm:chMax val="0"/>
          <dgm:bulletEnabled val="1"/>
        </dgm:presLayoutVars>
      </dgm:prSet>
      <dgm:spPr/>
      <dgm:t>
        <a:bodyPr/>
        <a:lstStyle/>
        <a:p>
          <a:endParaRPr lang="en-GB"/>
        </a:p>
      </dgm:t>
    </dgm:pt>
    <dgm:pt modelId="{86A023C4-D01A-4217-BFC8-62A1D2E13A76}" type="pres">
      <dgm:prSet presAssocID="{840ECDB9-DA7A-44E0-AF92-200E8C8201F0}" presName="spacer" presStyleCnt="0"/>
      <dgm:spPr/>
    </dgm:pt>
    <dgm:pt modelId="{FADC6A09-16EA-4951-8723-57215B1C08E4}" type="pres">
      <dgm:prSet presAssocID="{73FAED06-97CE-456F-A802-0271878BF86E}" presName="parentText" presStyleLbl="node1" presStyleIdx="6" presStyleCnt="7">
        <dgm:presLayoutVars>
          <dgm:chMax val="0"/>
          <dgm:bulletEnabled val="1"/>
        </dgm:presLayoutVars>
      </dgm:prSet>
      <dgm:spPr/>
      <dgm:t>
        <a:bodyPr/>
        <a:lstStyle/>
        <a:p>
          <a:endParaRPr lang="en-GB"/>
        </a:p>
      </dgm:t>
    </dgm:pt>
  </dgm:ptLst>
  <dgm:cxnLst>
    <dgm:cxn modelId="{B9CD9DBC-3039-40B7-9CCC-74620C5AB258}" srcId="{C66AAC35-4839-4D7C-A380-B47E62913F01}" destId="{A236291B-C416-4262-A937-B66A9BC2085B}" srcOrd="5" destOrd="0" parTransId="{882648D7-FD0C-463A-A82A-541BFFFD2A67}" sibTransId="{840ECDB9-DA7A-44E0-AF92-200E8C8201F0}"/>
    <dgm:cxn modelId="{FEE9C947-9A11-4AB7-ABEC-387A2043D694}" srcId="{C66AAC35-4839-4D7C-A380-B47E62913F01}" destId="{0FD51FB9-36E2-4998-9216-B7742CF350D8}" srcOrd="3" destOrd="0" parTransId="{81D2AAFA-F00C-4ED4-AED1-54AFECE6BB8C}" sibTransId="{2587FCD7-EE67-4FCC-8B40-ABCDF6A0315E}"/>
    <dgm:cxn modelId="{EF6FF18C-79CA-4A51-A16C-F360EB97853C}" srcId="{C66AAC35-4839-4D7C-A380-B47E62913F01}" destId="{0B367AE1-392D-4435-B171-4CCB016902E9}" srcOrd="0" destOrd="0" parTransId="{66341B9B-2652-411C-98A3-BBAF4DF905B4}" sibTransId="{9BA23D9C-6D16-452D-8C61-BD7205DAE442}"/>
    <dgm:cxn modelId="{72D9B7C7-CC1D-4356-9F64-D1CEBA990C1A}" type="presOf" srcId="{54F59624-2859-4630-9577-B93A561B2DA1}" destId="{9C5BCCFD-89F7-48A7-A2FA-A2A4105961D9}" srcOrd="0" destOrd="0" presId="urn:microsoft.com/office/officeart/2005/8/layout/vList2"/>
    <dgm:cxn modelId="{2B55BE4B-10B7-4425-96CA-6F06B67E682E}" type="presOf" srcId="{C66AAC35-4839-4D7C-A380-B47E62913F01}" destId="{7E6003E1-1AC4-413D-BEFB-2BAD389C078F}" srcOrd="0" destOrd="0" presId="urn:microsoft.com/office/officeart/2005/8/layout/vList2"/>
    <dgm:cxn modelId="{015051CF-6861-424C-9688-214A582A658C}" type="presOf" srcId="{45EB0AB4-071A-4F5A-942D-AABB3155C0BA}" destId="{F2383CFD-A36C-4DF9-9F18-DD0667E75A0F}" srcOrd="0" destOrd="0" presId="urn:microsoft.com/office/officeart/2005/8/layout/vList2"/>
    <dgm:cxn modelId="{7FC7582B-278A-44BC-819A-C6739A09F754}" srcId="{C66AAC35-4839-4D7C-A380-B47E62913F01}" destId="{ED9349FC-FEBC-41B8-B793-F4263978E39B}" srcOrd="1" destOrd="0" parTransId="{21E6D5DA-E130-48F4-8E55-1F042C270431}" sibTransId="{685056A5-BA0C-4AC5-B1D2-A25CE8CBEC0E}"/>
    <dgm:cxn modelId="{FD294A1C-A958-4D78-8079-5F9926D67A11}" type="presOf" srcId="{ED9349FC-FEBC-41B8-B793-F4263978E39B}" destId="{60A4750D-FF85-4F00-98E4-896B773CFC63}" srcOrd="0" destOrd="0" presId="urn:microsoft.com/office/officeart/2005/8/layout/vList2"/>
    <dgm:cxn modelId="{F006DC91-D25A-40AA-83A8-2C214E2FD9DE}" type="presOf" srcId="{0B367AE1-392D-4435-B171-4CCB016902E9}" destId="{D005B39B-D9E3-40A4-ABD3-2F219D498632}" srcOrd="0" destOrd="0" presId="urn:microsoft.com/office/officeart/2005/8/layout/vList2"/>
    <dgm:cxn modelId="{22E3CC4A-C7F6-42F8-9FAB-6737401A5C19}" srcId="{C66AAC35-4839-4D7C-A380-B47E62913F01}" destId="{73FAED06-97CE-456F-A802-0271878BF86E}" srcOrd="6" destOrd="0" parTransId="{01C1E0DD-4D2F-4FFB-9AA0-7071DB661E43}" sibTransId="{E9F08842-0316-4973-8955-19287DABF985}"/>
    <dgm:cxn modelId="{5837F934-99E7-46EA-BCE3-5A698C7D37BF}" type="presOf" srcId="{0FD51FB9-36E2-4998-9216-B7742CF350D8}" destId="{6229004F-4D37-449F-A960-34552A55EBD1}" srcOrd="0" destOrd="0" presId="urn:microsoft.com/office/officeart/2005/8/layout/vList2"/>
    <dgm:cxn modelId="{398774EF-AFD1-4740-B7F3-5DE700CE0C76}" srcId="{C66AAC35-4839-4D7C-A380-B47E62913F01}" destId="{45EB0AB4-071A-4F5A-942D-AABB3155C0BA}" srcOrd="4" destOrd="0" parTransId="{59AC7B6B-A55A-4154-8F91-499152DAA086}" sibTransId="{DD11C02D-C3E8-49D9-B5DE-8A08AEF7AD60}"/>
    <dgm:cxn modelId="{82CA1F20-869E-413F-AC11-F7C49F16FAF8}" type="presOf" srcId="{73FAED06-97CE-456F-A802-0271878BF86E}" destId="{FADC6A09-16EA-4951-8723-57215B1C08E4}" srcOrd="0" destOrd="0" presId="urn:microsoft.com/office/officeart/2005/8/layout/vList2"/>
    <dgm:cxn modelId="{62575380-7242-4584-9CD8-30849D34B9B1}" type="presOf" srcId="{A236291B-C416-4262-A937-B66A9BC2085B}" destId="{F1E3AB08-30AF-433E-B19C-EF9AA11DEB27}" srcOrd="0" destOrd="0" presId="urn:microsoft.com/office/officeart/2005/8/layout/vList2"/>
    <dgm:cxn modelId="{A2971203-5026-4D9E-AB28-767DB71DA055}" srcId="{C66AAC35-4839-4D7C-A380-B47E62913F01}" destId="{54F59624-2859-4630-9577-B93A561B2DA1}" srcOrd="2" destOrd="0" parTransId="{217B3E4C-456C-401F-B47C-8B56F449274E}" sibTransId="{4E60F540-8D1C-4401-839F-31A351258112}"/>
    <dgm:cxn modelId="{C10C406F-36B6-435B-830C-1BFBF7772C98}" type="presParOf" srcId="{7E6003E1-1AC4-413D-BEFB-2BAD389C078F}" destId="{D005B39B-D9E3-40A4-ABD3-2F219D498632}" srcOrd="0" destOrd="0" presId="urn:microsoft.com/office/officeart/2005/8/layout/vList2"/>
    <dgm:cxn modelId="{8432466E-3025-421A-983F-A7D2C7805E1F}" type="presParOf" srcId="{7E6003E1-1AC4-413D-BEFB-2BAD389C078F}" destId="{83F58020-244D-4792-A39A-051B7A8286B9}" srcOrd="1" destOrd="0" presId="urn:microsoft.com/office/officeart/2005/8/layout/vList2"/>
    <dgm:cxn modelId="{349BE6E8-2547-4B9C-96EF-50DB1428E55C}" type="presParOf" srcId="{7E6003E1-1AC4-413D-BEFB-2BAD389C078F}" destId="{60A4750D-FF85-4F00-98E4-896B773CFC63}" srcOrd="2" destOrd="0" presId="urn:microsoft.com/office/officeart/2005/8/layout/vList2"/>
    <dgm:cxn modelId="{017D3585-0DAF-447D-A3EE-54DF201675E2}" type="presParOf" srcId="{7E6003E1-1AC4-413D-BEFB-2BAD389C078F}" destId="{A1E14DFB-4E29-497C-A2BE-A97ED35F20EE}" srcOrd="3" destOrd="0" presId="urn:microsoft.com/office/officeart/2005/8/layout/vList2"/>
    <dgm:cxn modelId="{437748AF-C673-47C2-B13E-2CE1FE11F1A5}" type="presParOf" srcId="{7E6003E1-1AC4-413D-BEFB-2BAD389C078F}" destId="{9C5BCCFD-89F7-48A7-A2FA-A2A4105961D9}" srcOrd="4" destOrd="0" presId="urn:microsoft.com/office/officeart/2005/8/layout/vList2"/>
    <dgm:cxn modelId="{A9701634-0806-40A0-B3AD-606E31FD8C11}" type="presParOf" srcId="{7E6003E1-1AC4-413D-BEFB-2BAD389C078F}" destId="{F841F764-9562-4FAC-A514-5C6246D640CF}" srcOrd="5" destOrd="0" presId="urn:microsoft.com/office/officeart/2005/8/layout/vList2"/>
    <dgm:cxn modelId="{2E4C17E3-CDFA-470F-AA06-7CBF82009025}" type="presParOf" srcId="{7E6003E1-1AC4-413D-BEFB-2BAD389C078F}" destId="{6229004F-4D37-449F-A960-34552A55EBD1}" srcOrd="6" destOrd="0" presId="urn:microsoft.com/office/officeart/2005/8/layout/vList2"/>
    <dgm:cxn modelId="{5BC5D38D-6D31-45D3-B0BA-C10E7A943E5B}" type="presParOf" srcId="{7E6003E1-1AC4-413D-BEFB-2BAD389C078F}" destId="{FF639F25-F6F6-4781-8E64-07FC8A3B37E7}" srcOrd="7" destOrd="0" presId="urn:microsoft.com/office/officeart/2005/8/layout/vList2"/>
    <dgm:cxn modelId="{D7BBF400-6C7F-4525-971A-FDE8CDB6AC5C}" type="presParOf" srcId="{7E6003E1-1AC4-413D-BEFB-2BAD389C078F}" destId="{F2383CFD-A36C-4DF9-9F18-DD0667E75A0F}" srcOrd="8" destOrd="0" presId="urn:microsoft.com/office/officeart/2005/8/layout/vList2"/>
    <dgm:cxn modelId="{D8AF6DB4-25F7-4593-87A0-DB7518F8C07E}" type="presParOf" srcId="{7E6003E1-1AC4-413D-BEFB-2BAD389C078F}" destId="{3154635D-E6B4-4E73-9138-0508131A9B88}" srcOrd="9" destOrd="0" presId="urn:microsoft.com/office/officeart/2005/8/layout/vList2"/>
    <dgm:cxn modelId="{A584BB1D-5D73-445F-A057-7746A7484190}" type="presParOf" srcId="{7E6003E1-1AC4-413D-BEFB-2BAD389C078F}" destId="{F1E3AB08-30AF-433E-B19C-EF9AA11DEB27}" srcOrd="10" destOrd="0" presId="urn:microsoft.com/office/officeart/2005/8/layout/vList2"/>
    <dgm:cxn modelId="{BD3C157A-50DD-4A40-A80F-0CA76F257569}" type="presParOf" srcId="{7E6003E1-1AC4-413D-BEFB-2BAD389C078F}" destId="{86A023C4-D01A-4217-BFC8-62A1D2E13A76}" srcOrd="11" destOrd="0" presId="urn:microsoft.com/office/officeart/2005/8/layout/vList2"/>
    <dgm:cxn modelId="{BB8E88A2-104A-423E-8A89-31728AE2A62D}" type="presParOf" srcId="{7E6003E1-1AC4-413D-BEFB-2BAD389C078F}" destId="{FADC6A09-16EA-4951-8723-57215B1C08E4}" srcOrd="1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450377-5F08-479C-B4D8-00CC74AD765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766BD0B-193B-4C1D-8F60-E0AEF280557F}">
      <dgm:prSet/>
      <dgm:spPr/>
      <dgm:t>
        <a:bodyPr/>
        <a:lstStyle/>
        <a:p>
          <a:r>
            <a:rPr lang="en-GB" dirty="0"/>
            <a:t>With funding from the Scottish Government, we were able to support: </a:t>
          </a:r>
          <a:endParaRPr lang="en-US" dirty="0"/>
        </a:p>
      </dgm:t>
    </dgm:pt>
    <dgm:pt modelId="{640F1102-9391-4613-BAF7-6FCACB85BB06}" type="parTrans" cxnId="{A54E1B5B-457A-4755-87C2-C1F3091E3CB1}">
      <dgm:prSet/>
      <dgm:spPr/>
      <dgm:t>
        <a:bodyPr/>
        <a:lstStyle/>
        <a:p>
          <a:endParaRPr lang="en-US"/>
        </a:p>
      </dgm:t>
    </dgm:pt>
    <dgm:pt modelId="{1F6712DF-0EE1-42D4-A985-F0F60705412D}" type="sibTrans" cxnId="{A54E1B5B-457A-4755-87C2-C1F3091E3CB1}">
      <dgm:prSet/>
      <dgm:spPr/>
      <dgm:t>
        <a:bodyPr/>
        <a:lstStyle/>
        <a:p>
          <a:endParaRPr lang="en-US"/>
        </a:p>
      </dgm:t>
    </dgm:pt>
    <dgm:pt modelId="{B300FBE2-1A00-4155-8F71-68FEF925469F}">
      <dgm:prSet/>
      <dgm:spPr/>
      <dgm:t>
        <a:bodyPr/>
        <a:lstStyle/>
        <a:p>
          <a:r>
            <a:rPr lang="en-GB" dirty="0"/>
            <a:t>45 people completed Level 1 Food Safety at Work </a:t>
          </a:r>
          <a:endParaRPr lang="en-US" dirty="0"/>
        </a:p>
      </dgm:t>
    </dgm:pt>
    <dgm:pt modelId="{E6E15CBB-6C9D-4774-BACB-9D8A8A49A2C6}" type="parTrans" cxnId="{A1CCA876-75B3-4C00-9BD8-031000F65E9E}">
      <dgm:prSet/>
      <dgm:spPr/>
      <dgm:t>
        <a:bodyPr/>
        <a:lstStyle/>
        <a:p>
          <a:endParaRPr lang="en-US"/>
        </a:p>
      </dgm:t>
    </dgm:pt>
    <dgm:pt modelId="{A0FC7337-81B3-4F77-9165-82909A95A585}" type="sibTrans" cxnId="{A1CCA876-75B3-4C00-9BD8-031000F65E9E}">
      <dgm:prSet/>
      <dgm:spPr/>
      <dgm:t>
        <a:bodyPr/>
        <a:lstStyle/>
        <a:p>
          <a:endParaRPr lang="en-US"/>
        </a:p>
      </dgm:t>
    </dgm:pt>
    <dgm:pt modelId="{8A1F1468-AEEF-4C00-AE16-AC6B1F1690A9}">
      <dgm:prSet/>
      <dgm:spPr/>
      <dgm:t>
        <a:bodyPr/>
        <a:lstStyle/>
        <a:p>
          <a:r>
            <a:rPr lang="en-GB" dirty="0"/>
            <a:t>44 people completed Level 2 Food Safety at Work </a:t>
          </a:r>
          <a:endParaRPr lang="en-US" dirty="0"/>
        </a:p>
      </dgm:t>
    </dgm:pt>
    <dgm:pt modelId="{6E7D5B38-75C0-4F4E-922B-5CCCE09ED7CF}" type="parTrans" cxnId="{C12B3828-C972-4B95-836C-FC99E63510A2}">
      <dgm:prSet/>
      <dgm:spPr/>
      <dgm:t>
        <a:bodyPr/>
        <a:lstStyle/>
        <a:p>
          <a:endParaRPr lang="en-US"/>
        </a:p>
      </dgm:t>
    </dgm:pt>
    <dgm:pt modelId="{825B52C9-A318-4FB1-9337-75648D704777}" type="sibTrans" cxnId="{C12B3828-C972-4B95-836C-FC99E63510A2}">
      <dgm:prSet/>
      <dgm:spPr/>
      <dgm:t>
        <a:bodyPr/>
        <a:lstStyle/>
        <a:p>
          <a:endParaRPr lang="en-US"/>
        </a:p>
      </dgm:t>
    </dgm:pt>
    <dgm:pt modelId="{DC2391EE-B26A-4AEC-B82C-A5BE53BFC2E5}">
      <dgm:prSet/>
      <dgm:spPr/>
      <dgm:t>
        <a:bodyPr/>
        <a:lstStyle/>
        <a:p>
          <a:r>
            <a:rPr lang="en-GB" dirty="0"/>
            <a:t>These courses take at least 8 hours each to complete.</a:t>
          </a:r>
          <a:endParaRPr lang="en-US" dirty="0"/>
        </a:p>
      </dgm:t>
    </dgm:pt>
    <dgm:pt modelId="{B9C0E913-2416-4FAA-B928-B98E35E4F501}" type="parTrans" cxnId="{4484911A-3AEA-4875-9A1E-607CB9ABDA64}">
      <dgm:prSet/>
      <dgm:spPr/>
      <dgm:t>
        <a:bodyPr/>
        <a:lstStyle/>
        <a:p>
          <a:endParaRPr lang="en-GB"/>
        </a:p>
      </dgm:t>
    </dgm:pt>
    <dgm:pt modelId="{95C34407-6CFC-47CE-8A74-E3F2F64F1293}" type="sibTrans" cxnId="{4484911A-3AEA-4875-9A1E-607CB9ABDA64}">
      <dgm:prSet/>
      <dgm:spPr/>
      <dgm:t>
        <a:bodyPr/>
        <a:lstStyle/>
        <a:p>
          <a:endParaRPr lang="en-GB"/>
        </a:p>
      </dgm:t>
    </dgm:pt>
    <dgm:pt modelId="{11EF5892-47EB-4BA5-89EE-48ECCC326D31}">
      <dgm:prSet/>
      <dgm:spPr/>
      <dgm:t>
        <a:bodyPr/>
        <a:lstStyle/>
        <a:p>
          <a:r>
            <a:rPr lang="en-GB" dirty="0"/>
            <a:t>3 people completed Level 3 Food Safety at Work </a:t>
          </a:r>
          <a:endParaRPr lang="en-US" dirty="0"/>
        </a:p>
      </dgm:t>
    </dgm:pt>
    <dgm:pt modelId="{FFC22CC3-095F-4076-B319-07EDC3F5A897}" type="parTrans" cxnId="{CC3376A8-DDE3-4498-8C3B-2E29A7F9EF3F}">
      <dgm:prSet/>
      <dgm:spPr/>
      <dgm:t>
        <a:bodyPr/>
        <a:lstStyle/>
        <a:p>
          <a:endParaRPr lang="en-GB"/>
        </a:p>
      </dgm:t>
    </dgm:pt>
    <dgm:pt modelId="{EA72366E-5450-4C46-B516-50A31D20C35A}" type="sibTrans" cxnId="{CC3376A8-DDE3-4498-8C3B-2E29A7F9EF3F}">
      <dgm:prSet/>
      <dgm:spPr/>
      <dgm:t>
        <a:bodyPr/>
        <a:lstStyle/>
        <a:p>
          <a:endParaRPr lang="en-GB"/>
        </a:p>
      </dgm:t>
    </dgm:pt>
    <dgm:pt modelId="{0D17A194-FD3C-4FBB-A0E6-2FDD975DE52F}" type="pres">
      <dgm:prSet presAssocID="{29450377-5F08-479C-B4D8-00CC74AD765C}" presName="linear" presStyleCnt="0">
        <dgm:presLayoutVars>
          <dgm:animLvl val="lvl"/>
          <dgm:resizeHandles val="exact"/>
        </dgm:presLayoutVars>
      </dgm:prSet>
      <dgm:spPr/>
      <dgm:t>
        <a:bodyPr/>
        <a:lstStyle/>
        <a:p>
          <a:endParaRPr lang="en-GB"/>
        </a:p>
      </dgm:t>
    </dgm:pt>
    <dgm:pt modelId="{9593A1E1-CC28-458B-937A-EE195CC56A8F}" type="pres">
      <dgm:prSet presAssocID="{4766BD0B-193B-4C1D-8F60-E0AEF280557F}" presName="parentText" presStyleLbl="node1" presStyleIdx="0" presStyleCnt="5">
        <dgm:presLayoutVars>
          <dgm:chMax val="0"/>
          <dgm:bulletEnabled val="1"/>
        </dgm:presLayoutVars>
      </dgm:prSet>
      <dgm:spPr/>
      <dgm:t>
        <a:bodyPr/>
        <a:lstStyle/>
        <a:p>
          <a:endParaRPr lang="en-GB"/>
        </a:p>
      </dgm:t>
    </dgm:pt>
    <dgm:pt modelId="{9699CCE9-F7D3-41E4-AF4F-C424F3C95F2E}" type="pres">
      <dgm:prSet presAssocID="{1F6712DF-0EE1-42D4-A985-F0F60705412D}" presName="spacer" presStyleCnt="0"/>
      <dgm:spPr/>
    </dgm:pt>
    <dgm:pt modelId="{EE26A23E-B050-4CB5-A25B-BFF47E02CA86}" type="pres">
      <dgm:prSet presAssocID="{B300FBE2-1A00-4155-8F71-68FEF925469F}" presName="parentText" presStyleLbl="node1" presStyleIdx="1" presStyleCnt="5">
        <dgm:presLayoutVars>
          <dgm:chMax val="0"/>
          <dgm:bulletEnabled val="1"/>
        </dgm:presLayoutVars>
      </dgm:prSet>
      <dgm:spPr/>
      <dgm:t>
        <a:bodyPr/>
        <a:lstStyle/>
        <a:p>
          <a:endParaRPr lang="en-GB"/>
        </a:p>
      </dgm:t>
    </dgm:pt>
    <dgm:pt modelId="{8134DF08-AFA7-4026-A707-551B97FD67F9}" type="pres">
      <dgm:prSet presAssocID="{A0FC7337-81B3-4F77-9165-82909A95A585}" presName="spacer" presStyleCnt="0"/>
      <dgm:spPr/>
    </dgm:pt>
    <dgm:pt modelId="{A3236AD3-478C-45F8-8558-4FE980D0D873}" type="pres">
      <dgm:prSet presAssocID="{8A1F1468-AEEF-4C00-AE16-AC6B1F1690A9}" presName="parentText" presStyleLbl="node1" presStyleIdx="2" presStyleCnt="5">
        <dgm:presLayoutVars>
          <dgm:chMax val="0"/>
          <dgm:bulletEnabled val="1"/>
        </dgm:presLayoutVars>
      </dgm:prSet>
      <dgm:spPr/>
      <dgm:t>
        <a:bodyPr/>
        <a:lstStyle/>
        <a:p>
          <a:endParaRPr lang="en-GB"/>
        </a:p>
      </dgm:t>
    </dgm:pt>
    <dgm:pt modelId="{9A413495-49CF-4375-8171-51EBFC196B9D}" type="pres">
      <dgm:prSet presAssocID="{825B52C9-A318-4FB1-9337-75648D704777}" presName="spacer" presStyleCnt="0"/>
      <dgm:spPr/>
    </dgm:pt>
    <dgm:pt modelId="{B130EDCD-D467-436B-8513-56FAD9506B37}" type="pres">
      <dgm:prSet presAssocID="{11EF5892-47EB-4BA5-89EE-48ECCC326D31}" presName="parentText" presStyleLbl="node1" presStyleIdx="3" presStyleCnt="5">
        <dgm:presLayoutVars>
          <dgm:chMax val="0"/>
          <dgm:bulletEnabled val="1"/>
        </dgm:presLayoutVars>
      </dgm:prSet>
      <dgm:spPr/>
      <dgm:t>
        <a:bodyPr/>
        <a:lstStyle/>
        <a:p>
          <a:endParaRPr lang="en-GB"/>
        </a:p>
      </dgm:t>
    </dgm:pt>
    <dgm:pt modelId="{B1B6BC3B-5B95-480F-923C-F574A463AE33}" type="pres">
      <dgm:prSet presAssocID="{EA72366E-5450-4C46-B516-50A31D20C35A}" presName="spacer" presStyleCnt="0"/>
      <dgm:spPr/>
    </dgm:pt>
    <dgm:pt modelId="{A190A402-A3CE-4AB7-BEB0-3EF26D2147BA}" type="pres">
      <dgm:prSet presAssocID="{DC2391EE-B26A-4AEC-B82C-A5BE53BFC2E5}" presName="parentText" presStyleLbl="node1" presStyleIdx="4" presStyleCnt="5">
        <dgm:presLayoutVars>
          <dgm:chMax val="0"/>
          <dgm:bulletEnabled val="1"/>
        </dgm:presLayoutVars>
      </dgm:prSet>
      <dgm:spPr/>
      <dgm:t>
        <a:bodyPr/>
        <a:lstStyle/>
        <a:p>
          <a:endParaRPr lang="en-GB"/>
        </a:p>
      </dgm:t>
    </dgm:pt>
  </dgm:ptLst>
  <dgm:cxnLst>
    <dgm:cxn modelId="{CC3376A8-DDE3-4498-8C3B-2E29A7F9EF3F}" srcId="{29450377-5F08-479C-B4D8-00CC74AD765C}" destId="{11EF5892-47EB-4BA5-89EE-48ECCC326D31}" srcOrd="3" destOrd="0" parTransId="{FFC22CC3-095F-4076-B319-07EDC3F5A897}" sibTransId="{EA72366E-5450-4C46-B516-50A31D20C35A}"/>
    <dgm:cxn modelId="{F5F5DE13-CD30-49BF-8EBF-2A637714D528}" type="presOf" srcId="{11EF5892-47EB-4BA5-89EE-48ECCC326D31}" destId="{B130EDCD-D467-436B-8513-56FAD9506B37}" srcOrd="0" destOrd="0" presId="urn:microsoft.com/office/officeart/2005/8/layout/vList2"/>
    <dgm:cxn modelId="{C12B3828-C972-4B95-836C-FC99E63510A2}" srcId="{29450377-5F08-479C-B4D8-00CC74AD765C}" destId="{8A1F1468-AEEF-4C00-AE16-AC6B1F1690A9}" srcOrd="2" destOrd="0" parTransId="{6E7D5B38-75C0-4F4E-922B-5CCCE09ED7CF}" sibTransId="{825B52C9-A318-4FB1-9337-75648D704777}"/>
    <dgm:cxn modelId="{60632885-AF26-4495-96AE-395E9FFB9793}" type="presOf" srcId="{DC2391EE-B26A-4AEC-B82C-A5BE53BFC2E5}" destId="{A190A402-A3CE-4AB7-BEB0-3EF26D2147BA}" srcOrd="0" destOrd="0" presId="urn:microsoft.com/office/officeart/2005/8/layout/vList2"/>
    <dgm:cxn modelId="{4484911A-3AEA-4875-9A1E-607CB9ABDA64}" srcId="{29450377-5F08-479C-B4D8-00CC74AD765C}" destId="{DC2391EE-B26A-4AEC-B82C-A5BE53BFC2E5}" srcOrd="4" destOrd="0" parTransId="{B9C0E913-2416-4FAA-B928-B98E35E4F501}" sibTransId="{95C34407-6CFC-47CE-8A74-E3F2F64F1293}"/>
    <dgm:cxn modelId="{EE71BE31-4E1B-4D52-B5B0-C87D9ECEB5DE}" type="presOf" srcId="{29450377-5F08-479C-B4D8-00CC74AD765C}" destId="{0D17A194-FD3C-4FBB-A0E6-2FDD975DE52F}" srcOrd="0" destOrd="0" presId="urn:microsoft.com/office/officeart/2005/8/layout/vList2"/>
    <dgm:cxn modelId="{E4121925-D6E7-4301-A72A-445C06F3B1F3}" type="presOf" srcId="{B300FBE2-1A00-4155-8F71-68FEF925469F}" destId="{EE26A23E-B050-4CB5-A25B-BFF47E02CA86}" srcOrd="0" destOrd="0" presId="urn:microsoft.com/office/officeart/2005/8/layout/vList2"/>
    <dgm:cxn modelId="{67DE8F5F-98AB-485B-ADD7-F71D28BA97FC}" type="presOf" srcId="{4766BD0B-193B-4C1D-8F60-E0AEF280557F}" destId="{9593A1E1-CC28-458B-937A-EE195CC56A8F}" srcOrd="0" destOrd="0" presId="urn:microsoft.com/office/officeart/2005/8/layout/vList2"/>
    <dgm:cxn modelId="{A54E1B5B-457A-4755-87C2-C1F3091E3CB1}" srcId="{29450377-5F08-479C-B4D8-00CC74AD765C}" destId="{4766BD0B-193B-4C1D-8F60-E0AEF280557F}" srcOrd="0" destOrd="0" parTransId="{640F1102-9391-4613-BAF7-6FCACB85BB06}" sibTransId="{1F6712DF-0EE1-42D4-A985-F0F60705412D}"/>
    <dgm:cxn modelId="{C351DF1B-5BDF-4CBD-9784-C8C3FF251FA2}" type="presOf" srcId="{8A1F1468-AEEF-4C00-AE16-AC6B1F1690A9}" destId="{A3236AD3-478C-45F8-8558-4FE980D0D873}" srcOrd="0" destOrd="0" presId="urn:microsoft.com/office/officeart/2005/8/layout/vList2"/>
    <dgm:cxn modelId="{A1CCA876-75B3-4C00-9BD8-031000F65E9E}" srcId="{29450377-5F08-479C-B4D8-00CC74AD765C}" destId="{B300FBE2-1A00-4155-8F71-68FEF925469F}" srcOrd="1" destOrd="0" parTransId="{E6E15CBB-6C9D-4774-BACB-9D8A8A49A2C6}" sibTransId="{A0FC7337-81B3-4F77-9165-82909A95A585}"/>
    <dgm:cxn modelId="{2233B63B-B177-46B9-8184-322420452685}" type="presParOf" srcId="{0D17A194-FD3C-4FBB-A0E6-2FDD975DE52F}" destId="{9593A1E1-CC28-458B-937A-EE195CC56A8F}" srcOrd="0" destOrd="0" presId="urn:microsoft.com/office/officeart/2005/8/layout/vList2"/>
    <dgm:cxn modelId="{7439A648-B1D2-42B1-B0BB-A77BD6AA6A47}" type="presParOf" srcId="{0D17A194-FD3C-4FBB-A0E6-2FDD975DE52F}" destId="{9699CCE9-F7D3-41E4-AF4F-C424F3C95F2E}" srcOrd="1" destOrd="0" presId="urn:microsoft.com/office/officeart/2005/8/layout/vList2"/>
    <dgm:cxn modelId="{5C044B96-6D27-451B-8775-1E72F26A0CCA}" type="presParOf" srcId="{0D17A194-FD3C-4FBB-A0E6-2FDD975DE52F}" destId="{EE26A23E-B050-4CB5-A25B-BFF47E02CA86}" srcOrd="2" destOrd="0" presId="urn:microsoft.com/office/officeart/2005/8/layout/vList2"/>
    <dgm:cxn modelId="{AA577DF1-C3ED-4015-866C-8A0C6AEB7AFB}" type="presParOf" srcId="{0D17A194-FD3C-4FBB-A0E6-2FDD975DE52F}" destId="{8134DF08-AFA7-4026-A707-551B97FD67F9}" srcOrd="3" destOrd="0" presId="urn:microsoft.com/office/officeart/2005/8/layout/vList2"/>
    <dgm:cxn modelId="{72C2E9F1-EDF0-40D2-B4CC-F006BB818F0D}" type="presParOf" srcId="{0D17A194-FD3C-4FBB-A0E6-2FDD975DE52F}" destId="{A3236AD3-478C-45F8-8558-4FE980D0D873}" srcOrd="4" destOrd="0" presId="urn:microsoft.com/office/officeart/2005/8/layout/vList2"/>
    <dgm:cxn modelId="{C1C2D478-8581-4AFC-92BB-33DC42C3A487}" type="presParOf" srcId="{0D17A194-FD3C-4FBB-A0E6-2FDD975DE52F}" destId="{9A413495-49CF-4375-8171-51EBFC196B9D}" srcOrd="5" destOrd="0" presId="urn:microsoft.com/office/officeart/2005/8/layout/vList2"/>
    <dgm:cxn modelId="{8E0E31AC-DE0B-4F21-839C-7B767F7F1B86}" type="presParOf" srcId="{0D17A194-FD3C-4FBB-A0E6-2FDD975DE52F}" destId="{B130EDCD-D467-436B-8513-56FAD9506B37}" srcOrd="6" destOrd="0" presId="urn:microsoft.com/office/officeart/2005/8/layout/vList2"/>
    <dgm:cxn modelId="{C3EF3CEE-45D5-4E45-9D3F-35A12833BF45}" type="presParOf" srcId="{0D17A194-FD3C-4FBB-A0E6-2FDD975DE52F}" destId="{B1B6BC3B-5B95-480F-923C-F574A463AE33}" srcOrd="7" destOrd="0" presId="urn:microsoft.com/office/officeart/2005/8/layout/vList2"/>
    <dgm:cxn modelId="{EF65BF0F-CF5C-444C-BDFD-46AA41634CE0}" type="presParOf" srcId="{0D17A194-FD3C-4FBB-A0E6-2FDD975DE52F}" destId="{A190A402-A3CE-4AB7-BEB0-3EF26D2147BA}"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3E14E8-B601-4737-BDF4-8BB74E0BF90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F1C4231-1570-4A75-B98F-1C18DB7D9415}">
      <dgm:prSet/>
      <dgm:spPr/>
      <dgm:t>
        <a:bodyPr/>
        <a:lstStyle/>
        <a:p>
          <a:r>
            <a:rPr lang="en-GB"/>
            <a:t>With funding from the CORRA Foundation we have been able support families in need,</a:t>
          </a:r>
          <a:endParaRPr lang="en-US"/>
        </a:p>
      </dgm:t>
    </dgm:pt>
    <dgm:pt modelId="{8E31E3EE-4D46-4AB2-8B13-5490CB85F854}" type="parTrans" cxnId="{DCFA9B37-4AAA-4679-8361-7E0367561FD5}">
      <dgm:prSet/>
      <dgm:spPr/>
      <dgm:t>
        <a:bodyPr/>
        <a:lstStyle/>
        <a:p>
          <a:endParaRPr lang="en-US"/>
        </a:p>
      </dgm:t>
    </dgm:pt>
    <dgm:pt modelId="{C2321BCD-2CE7-4AFD-A267-050F92B1864A}" type="sibTrans" cxnId="{DCFA9B37-4AAA-4679-8361-7E0367561FD5}">
      <dgm:prSet/>
      <dgm:spPr/>
      <dgm:t>
        <a:bodyPr/>
        <a:lstStyle/>
        <a:p>
          <a:endParaRPr lang="en-US"/>
        </a:p>
      </dgm:t>
    </dgm:pt>
    <dgm:pt modelId="{D2C21CB1-CE90-4AA0-BC96-66628349D501}">
      <dgm:prSet/>
      <dgm:spPr/>
      <dgm:t>
        <a:bodyPr/>
        <a:lstStyle/>
        <a:p>
          <a:r>
            <a:rPr lang="en-GB" dirty="0"/>
            <a:t>Families were given a Fuel Voucher &amp; Shopping Voucher</a:t>
          </a:r>
          <a:endParaRPr lang="en-US" dirty="0"/>
        </a:p>
      </dgm:t>
    </dgm:pt>
    <dgm:pt modelId="{B1256B20-6359-4EE5-B4DE-E549935C5D18}" type="parTrans" cxnId="{1BE00370-A603-4C58-8E6C-4B788811D9D9}">
      <dgm:prSet/>
      <dgm:spPr/>
      <dgm:t>
        <a:bodyPr/>
        <a:lstStyle/>
        <a:p>
          <a:endParaRPr lang="en-US"/>
        </a:p>
      </dgm:t>
    </dgm:pt>
    <dgm:pt modelId="{7D78785E-ADAC-468E-9BE2-13289D722E4E}" type="sibTrans" cxnId="{1BE00370-A603-4C58-8E6C-4B788811D9D9}">
      <dgm:prSet/>
      <dgm:spPr/>
      <dgm:t>
        <a:bodyPr/>
        <a:lstStyle/>
        <a:p>
          <a:endParaRPr lang="en-US"/>
        </a:p>
      </dgm:t>
    </dgm:pt>
    <dgm:pt modelId="{E1A42595-A85B-4D76-AF19-DEBC82095C7F}">
      <dgm:prSet/>
      <dgm:spPr/>
      <dgm:t>
        <a:bodyPr/>
        <a:lstStyle/>
        <a:p>
          <a:r>
            <a:rPr lang="en-GB"/>
            <a:t>Families told us these vouchers have been a LIFELINE to them.</a:t>
          </a:r>
          <a:endParaRPr lang="en-US"/>
        </a:p>
      </dgm:t>
    </dgm:pt>
    <dgm:pt modelId="{F2269914-CBAC-4549-8B24-7B9329A0FA37}" type="parTrans" cxnId="{C80172CC-EAFE-4214-B997-EFA1A7475981}">
      <dgm:prSet/>
      <dgm:spPr/>
      <dgm:t>
        <a:bodyPr/>
        <a:lstStyle/>
        <a:p>
          <a:endParaRPr lang="en-US"/>
        </a:p>
      </dgm:t>
    </dgm:pt>
    <dgm:pt modelId="{27DEEFFC-0A93-402E-AA19-C491869C32FC}" type="sibTrans" cxnId="{C80172CC-EAFE-4214-B997-EFA1A7475981}">
      <dgm:prSet/>
      <dgm:spPr/>
      <dgm:t>
        <a:bodyPr/>
        <a:lstStyle/>
        <a:p>
          <a:endParaRPr lang="en-US"/>
        </a:p>
      </dgm:t>
    </dgm:pt>
    <dgm:pt modelId="{C124C0AC-5CA8-4A37-8042-8C2DC7D0280B}" type="pres">
      <dgm:prSet presAssocID="{E83E14E8-B601-4737-BDF4-8BB74E0BF909}" presName="linear" presStyleCnt="0">
        <dgm:presLayoutVars>
          <dgm:animLvl val="lvl"/>
          <dgm:resizeHandles val="exact"/>
        </dgm:presLayoutVars>
      </dgm:prSet>
      <dgm:spPr/>
      <dgm:t>
        <a:bodyPr/>
        <a:lstStyle/>
        <a:p>
          <a:endParaRPr lang="en-GB"/>
        </a:p>
      </dgm:t>
    </dgm:pt>
    <dgm:pt modelId="{E2BCAC56-1047-4E4F-A382-18F5D0317BE4}" type="pres">
      <dgm:prSet presAssocID="{4F1C4231-1570-4A75-B98F-1C18DB7D9415}" presName="parentText" presStyleLbl="node1" presStyleIdx="0" presStyleCnt="3">
        <dgm:presLayoutVars>
          <dgm:chMax val="0"/>
          <dgm:bulletEnabled val="1"/>
        </dgm:presLayoutVars>
      </dgm:prSet>
      <dgm:spPr/>
      <dgm:t>
        <a:bodyPr/>
        <a:lstStyle/>
        <a:p>
          <a:endParaRPr lang="en-GB"/>
        </a:p>
      </dgm:t>
    </dgm:pt>
    <dgm:pt modelId="{5E1703CE-5CA9-418E-96AE-7D31B04587D0}" type="pres">
      <dgm:prSet presAssocID="{C2321BCD-2CE7-4AFD-A267-050F92B1864A}" presName="spacer" presStyleCnt="0"/>
      <dgm:spPr/>
    </dgm:pt>
    <dgm:pt modelId="{80A78F02-D2DD-48A7-AD88-4D7236CA75B5}" type="pres">
      <dgm:prSet presAssocID="{D2C21CB1-CE90-4AA0-BC96-66628349D501}" presName="parentText" presStyleLbl="node1" presStyleIdx="1" presStyleCnt="3">
        <dgm:presLayoutVars>
          <dgm:chMax val="0"/>
          <dgm:bulletEnabled val="1"/>
        </dgm:presLayoutVars>
      </dgm:prSet>
      <dgm:spPr/>
      <dgm:t>
        <a:bodyPr/>
        <a:lstStyle/>
        <a:p>
          <a:endParaRPr lang="en-GB"/>
        </a:p>
      </dgm:t>
    </dgm:pt>
    <dgm:pt modelId="{042120A0-AB92-4453-8B9F-2A8CDB55FCE5}" type="pres">
      <dgm:prSet presAssocID="{7D78785E-ADAC-468E-9BE2-13289D722E4E}" presName="spacer" presStyleCnt="0"/>
      <dgm:spPr/>
    </dgm:pt>
    <dgm:pt modelId="{D21D2B6E-DDD0-442A-AE57-031908D7BEC2}" type="pres">
      <dgm:prSet presAssocID="{E1A42595-A85B-4D76-AF19-DEBC82095C7F}" presName="parentText" presStyleLbl="node1" presStyleIdx="2" presStyleCnt="3">
        <dgm:presLayoutVars>
          <dgm:chMax val="0"/>
          <dgm:bulletEnabled val="1"/>
        </dgm:presLayoutVars>
      </dgm:prSet>
      <dgm:spPr/>
      <dgm:t>
        <a:bodyPr/>
        <a:lstStyle/>
        <a:p>
          <a:endParaRPr lang="en-GB"/>
        </a:p>
      </dgm:t>
    </dgm:pt>
  </dgm:ptLst>
  <dgm:cxnLst>
    <dgm:cxn modelId="{1A64716A-7ED0-43B9-ACA7-CF041FA2AC0C}" type="presOf" srcId="{E1A42595-A85B-4D76-AF19-DEBC82095C7F}" destId="{D21D2B6E-DDD0-442A-AE57-031908D7BEC2}" srcOrd="0" destOrd="0" presId="urn:microsoft.com/office/officeart/2005/8/layout/vList2"/>
    <dgm:cxn modelId="{4E775FE7-9635-43AB-B989-FA8E124F5C89}" type="presOf" srcId="{E83E14E8-B601-4737-BDF4-8BB74E0BF909}" destId="{C124C0AC-5CA8-4A37-8042-8C2DC7D0280B}" srcOrd="0" destOrd="0" presId="urn:microsoft.com/office/officeart/2005/8/layout/vList2"/>
    <dgm:cxn modelId="{1B40A85B-5A9C-47FB-A3A5-DE2D55FEB5AF}" type="presOf" srcId="{D2C21CB1-CE90-4AA0-BC96-66628349D501}" destId="{80A78F02-D2DD-48A7-AD88-4D7236CA75B5}" srcOrd="0" destOrd="0" presId="urn:microsoft.com/office/officeart/2005/8/layout/vList2"/>
    <dgm:cxn modelId="{1BE00370-A603-4C58-8E6C-4B788811D9D9}" srcId="{E83E14E8-B601-4737-BDF4-8BB74E0BF909}" destId="{D2C21CB1-CE90-4AA0-BC96-66628349D501}" srcOrd="1" destOrd="0" parTransId="{B1256B20-6359-4EE5-B4DE-E549935C5D18}" sibTransId="{7D78785E-ADAC-468E-9BE2-13289D722E4E}"/>
    <dgm:cxn modelId="{DCFA9B37-4AAA-4679-8361-7E0367561FD5}" srcId="{E83E14E8-B601-4737-BDF4-8BB74E0BF909}" destId="{4F1C4231-1570-4A75-B98F-1C18DB7D9415}" srcOrd="0" destOrd="0" parTransId="{8E31E3EE-4D46-4AB2-8B13-5490CB85F854}" sibTransId="{C2321BCD-2CE7-4AFD-A267-050F92B1864A}"/>
    <dgm:cxn modelId="{666B9C9D-BD01-4F55-848F-6B36C90F3E66}" type="presOf" srcId="{4F1C4231-1570-4A75-B98F-1C18DB7D9415}" destId="{E2BCAC56-1047-4E4F-A382-18F5D0317BE4}" srcOrd="0" destOrd="0" presId="urn:microsoft.com/office/officeart/2005/8/layout/vList2"/>
    <dgm:cxn modelId="{C80172CC-EAFE-4214-B997-EFA1A7475981}" srcId="{E83E14E8-B601-4737-BDF4-8BB74E0BF909}" destId="{E1A42595-A85B-4D76-AF19-DEBC82095C7F}" srcOrd="2" destOrd="0" parTransId="{F2269914-CBAC-4549-8B24-7B9329A0FA37}" sibTransId="{27DEEFFC-0A93-402E-AA19-C491869C32FC}"/>
    <dgm:cxn modelId="{1A47344C-0089-46A6-8243-22FFDDF8AE2B}" type="presParOf" srcId="{C124C0AC-5CA8-4A37-8042-8C2DC7D0280B}" destId="{E2BCAC56-1047-4E4F-A382-18F5D0317BE4}" srcOrd="0" destOrd="0" presId="urn:microsoft.com/office/officeart/2005/8/layout/vList2"/>
    <dgm:cxn modelId="{F3EE2691-0769-417F-9F4E-12EFA2332DA5}" type="presParOf" srcId="{C124C0AC-5CA8-4A37-8042-8C2DC7D0280B}" destId="{5E1703CE-5CA9-418E-96AE-7D31B04587D0}" srcOrd="1" destOrd="0" presId="urn:microsoft.com/office/officeart/2005/8/layout/vList2"/>
    <dgm:cxn modelId="{E0F4A1B8-B25E-49AE-889F-E9F13C44CAB5}" type="presParOf" srcId="{C124C0AC-5CA8-4A37-8042-8C2DC7D0280B}" destId="{80A78F02-D2DD-48A7-AD88-4D7236CA75B5}" srcOrd="2" destOrd="0" presId="urn:microsoft.com/office/officeart/2005/8/layout/vList2"/>
    <dgm:cxn modelId="{E52ED2D0-6B10-49B7-8AA8-2222A6E30319}" type="presParOf" srcId="{C124C0AC-5CA8-4A37-8042-8C2DC7D0280B}" destId="{042120A0-AB92-4453-8B9F-2A8CDB55FCE5}" srcOrd="3" destOrd="0" presId="urn:microsoft.com/office/officeart/2005/8/layout/vList2"/>
    <dgm:cxn modelId="{8EE08685-E6BC-4C22-ABA6-9C521439D79C}" type="presParOf" srcId="{C124C0AC-5CA8-4A37-8042-8C2DC7D0280B}" destId="{D21D2B6E-DDD0-442A-AE57-031908D7BEC2}"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9078EC-3D38-2799-E90A-4975FF37C4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22C6FE19-E857-4CB6-90B4-1362C54768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3B2F72E0-E894-0DA8-AC46-F708FFD2989A}"/>
              </a:ext>
            </a:extLst>
          </p:cNvPr>
          <p:cNvSpPr>
            <a:spLocks noGrp="1"/>
          </p:cNvSpPr>
          <p:nvPr>
            <p:ph type="dt" sz="half" idx="10"/>
          </p:nvPr>
        </p:nvSpPr>
        <p:spPr/>
        <p:txBody>
          <a:bodyPr/>
          <a:lstStyle/>
          <a:p>
            <a:fld id="{B49F1758-16BA-4A3A-84EE-A8EC75A604C8}" type="datetimeFigureOut">
              <a:rPr lang="en-GB" smtClean="0"/>
              <a:pPr/>
              <a:t>26/02/2023</a:t>
            </a:fld>
            <a:endParaRPr lang="en-GB"/>
          </a:p>
        </p:txBody>
      </p:sp>
      <p:sp>
        <p:nvSpPr>
          <p:cNvPr id="5" name="Footer Placeholder 4">
            <a:extLst>
              <a:ext uri="{FF2B5EF4-FFF2-40B4-BE49-F238E27FC236}">
                <a16:creationId xmlns:a16="http://schemas.microsoft.com/office/drawing/2014/main" xmlns="" id="{675BCC01-F21C-8ADA-04FB-9374415D65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BFB09CD-35DE-DC96-E557-875AF6A1923D}"/>
              </a:ext>
            </a:extLst>
          </p:cNvPr>
          <p:cNvSpPr>
            <a:spLocks noGrp="1"/>
          </p:cNvSpPr>
          <p:nvPr>
            <p:ph type="sldNum" sz="quarter" idx="12"/>
          </p:nvPr>
        </p:nvSpPr>
        <p:spPr/>
        <p:txBody>
          <a:bodyPr/>
          <a:lstStyle/>
          <a:p>
            <a:fld id="{F9A48B8A-2950-4013-AB79-7597EA5E9EEE}" type="slidenum">
              <a:rPr lang="en-GB" smtClean="0"/>
              <a:pPr/>
              <a:t>‹#›</a:t>
            </a:fld>
            <a:endParaRPr lang="en-GB"/>
          </a:p>
        </p:txBody>
      </p:sp>
    </p:spTree>
    <p:extLst>
      <p:ext uri="{BB962C8B-B14F-4D97-AF65-F5344CB8AC3E}">
        <p14:creationId xmlns:p14="http://schemas.microsoft.com/office/powerpoint/2010/main" xmlns="" val="2609720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E8496E-5DF0-1DE3-17BA-5600EA39BF4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37CC346E-8E78-094C-5F80-47844CA2E8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0834577-F2BD-7254-9C47-962E5FAD1973}"/>
              </a:ext>
            </a:extLst>
          </p:cNvPr>
          <p:cNvSpPr>
            <a:spLocks noGrp="1"/>
          </p:cNvSpPr>
          <p:nvPr>
            <p:ph type="dt" sz="half" idx="10"/>
          </p:nvPr>
        </p:nvSpPr>
        <p:spPr/>
        <p:txBody>
          <a:bodyPr/>
          <a:lstStyle/>
          <a:p>
            <a:fld id="{B49F1758-16BA-4A3A-84EE-A8EC75A604C8}" type="datetimeFigureOut">
              <a:rPr lang="en-GB" smtClean="0"/>
              <a:pPr/>
              <a:t>26/02/2023</a:t>
            </a:fld>
            <a:endParaRPr lang="en-GB"/>
          </a:p>
        </p:txBody>
      </p:sp>
      <p:sp>
        <p:nvSpPr>
          <p:cNvPr id="5" name="Footer Placeholder 4">
            <a:extLst>
              <a:ext uri="{FF2B5EF4-FFF2-40B4-BE49-F238E27FC236}">
                <a16:creationId xmlns:a16="http://schemas.microsoft.com/office/drawing/2014/main" xmlns="" id="{D9DCECDA-A52F-7BA0-E66E-85B25B6F2C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D1157F6-CA29-69F2-24CD-701225CFF7DD}"/>
              </a:ext>
            </a:extLst>
          </p:cNvPr>
          <p:cNvSpPr>
            <a:spLocks noGrp="1"/>
          </p:cNvSpPr>
          <p:nvPr>
            <p:ph type="sldNum" sz="quarter" idx="12"/>
          </p:nvPr>
        </p:nvSpPr>
        <p:spPr/>
        <p:txBody>
          <a:bodyPr/>
          <a:lstStyle/>
          <a:p>
            <a:fld id="{F9A48B8A-2950-4013-AB79-7597EA5E9EEE}" type="slidenum">
              <a:rPr lang="en-GB" smtClean="0"/>
              <a:pPr/>
              <a:t>‹#›</a:t>
            </a:fld>
            <a:endParaRPr lang="en-GB"/>
          </a:p>
        </p:txBody>
      </p:sp>
    </p:spTree>
    <p:extLst>
      <p:ext uri="{BB962C8B-B14F-4D97-AF65-F5344CB8AC3E}">
        <p14:creationId xmlns:p14="http://schemas.microsoft.com/office/powerpoint/2010/main" xmlns="" val="171906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8274743-D1A1-E6E5-7A09-56791332DF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F66B0434-FDFE-AFB3-11F0-BCEE8B3177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E81A26A-81F2-25DC-B665-C1DD70F6D422}"/>
              </a:ext>
            </a:extLst>
          </p:cNvPr>
          <p:cNvSpPr>
            <a:spLocks noGrp="1"/>
          </p:cNvSpPr>
          <p:nvPr>
            <p:ph type="dt" sz="half" idx="10"/>
          </p:nvPr>
        </p:nvSpPr>
        <p:spPr/>
        <p:txBody>
          <a:bodyPr/>
          <a:lstStyle/>
          <a:p>
            <a:fld id="{B49F1758-16BA-4A3A-84EE-A8EC75A604C8}" type="datetimeFigureOut">
              <a:rPr lang="en-GB" smtClean="0"/>
              <a:pPr/>
              <a:t>26/02/2023</a:t>
            </a:fld>
            <a:endParaRPr lang="en-GB"/>
          </a:p>
        </p:txBody>
      </p:sp>
      <p:sp>
        <p:nvSpPr>
          <p:cNvPr id="5" name="Footer Placeholder 4">
            <a:extLst>
              <a:ext uri="{FF2B5EF4-FFF2-40B4-BE49-F238E27FC236}">
                <a16:creationId xmlns:a16="http://schemas.microsoft.com/office/drawing/2014/main" xmlns="" id="{E7A5B14D-A2F2-3483-6250-6989870C53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F84345B-E578-3072-26F8-E53D89D3C0D1}"/>
              </a:ext>
            </a:extLst>
          </p:cNvPr>
          <p:cNvSpPr>
            <a:spLocks noGrp="1"/>
          </p:cNvSpPr>
          <p:nvPr>
            <p:ph type="sldNum" sz="quarter" idx="12"/>
          </p:nvPr>
        </p:nvSpPr>
        <p:spPr/>
        <p:txBody>
          <a:bodyPr/>
          <a:lstStyle/>
          <a:p>
            <a:fld id="{F9A48B8A-2950-4013-AB79-7597EA5E9EEE}" type="slidenum">
              <a:rPr lang="en-GB" smtClean="0"/>
              <a:pPr/>
              <a:t>‹#›</a:t>
            </a:fld>
            <a:endParaRPr lang="en-GB"/>
          </a:p>
        </p:txBody>
      </p:sp>
    </p:spTree>
    <p:extLst>
      <p:ext uri="{BB962C8B-B14F-4D97-AF65-F5344CB8AC3E}">
        <p14:creationId xmlns:p14="http://schemas.microsoft.com/office/powerpoint/2010/main" xmlns="" val="1017545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99A9DB-7B9D-855A-6ED6-158F13F8E7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024FFB7-13A0-C27E-2AB4-250C755EF2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E7EC188-4F11-AD16-2B37-69C170909A3D}"/>
              </a:ext>
            </a:extLst>
          </p:cNvPr>
          <p:cNvSpPr>
            <a:spLocks noGrp="1"/>
          </p:cNvSpPr>
          <p:nvPr>
            <p:ph type="dt" sz="half" idx="10"/>
          </p:nvPr>
        </p:nvSpPr>
        <p:spPr/>
        <p:txBody>
          <a:bodyPr/>
          <a:lstStyle/>
          <a:p>
            <a:fld id="{B49F1758-16BA-4A3A-84EE-A8EC75A604C8}" type="datetimeFigureOut">
              <a:rPr lang="en-GB" smtClean="0"/>
              <a:pPr/>
              <a:t>26/02/2023</a:t>
            </a:fld>
            <a:endParaRPr lang="en-GB"/>
          </a:p>
        </p:txBody>
      </p:sp>
      <p:sp>
        <p:nvSpPr>
          <p:cNvPr id="5" name="Footer Placeholder 4">
            <a:extLst>
              <a:ext uri="{FF2B5EF4-FFF2-40B4-BE49-F238E27FC236}">
                <a16:creationId xmlns:a16="http://schemas.microsoft.com/office/drawing/2014/main" xmlns="" id="{DB2AE7E6-F709-93A3-A6FB-30DA3B6663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5B04E0B-7F9E-FBAA-846B-1C07E9CE0000}"/>
              </a:ext>
            </a:extLst>
          </p:cNvPr>
          <p:cNvSpPr>
            <a:spLocks noGrp="1"/>
          </p:cNvSpPr>
          <p:nvPr>
            <p:ph type="sldNum" sz="quarter" idx="12"/>
          </p:nvPr>
        </p:nvSpPr>
        <p:spPr/>
        <p:txBody>
          <a:bodyPr/>
          <a:lstStyle/>
          <a:p>
            <a:fld id="{F9A48B8A-2950-4013-AB79-7597EA5E9EEE}" type="slidenum">
              <a:rPr lang="en-GB" smtClean="0"/>
              <a:pPr/>
              <a:t>‹#›</a:t>
            </a:fld>
            <a:endParaRPr lang="en-GB"/>
          </a:p>
        </p:txBody>
      </p:sp>
    </p:spTree>
    <p:extLst>
      <p:ext uri="{BB962C8B-B14F-4D97-AF65-F5344CB8AC3E}">
        <p14:creationId xmlns:p14="http://schemas.microsoft.com/office/powerpoint/2010/main" xmlns="" val="3484083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AD9124-C024-F2B6-5772-980304C8FF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98E1D49-19C2-7B9D-3CC6-CAC3E04AC5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1EEBCFA-6D8F-FAD4-E91C-CE80BDCF5A32}"/>
              </a:ext>
            </a:extLst>
          </p:cNvPr>
          <p:cNvSpPr>
            <a:spLocks noGrp="1"/>
          </p:cNvSpPr>
          <p:nvPr>
            <p:ph type="dt" sz="half" idx="10"/>
          </p:nvPr>
        </p:nvSpPr>
        <p:spPr/>
        <p:txBody>
          <a:bodyPr/>
          <a:lstStyle/>
          <a:p>
            <a:fld id="{B49F1758-16BA-4A3A-84EE-A8EC75A604C8}" type="datetimeFigureOut">
              <a:rPr lang="en-GB" smtClean="0"/>
              <a:pPr/>
              <a:t>26/02/2023</a:t>
            </a:fld>
            <a:endParaRPr lang="en-GB"/>
          </a:p>
        </p:txBody>
      </p:sp>
      <p:sp>
        <p:nvSpPr>
          <p:cNvPr id="5" name="Footer Placeholder 4">
            <a:extLst>
              <a:ext uri="{FF2B5EF4-FFF2-40B4-BE49-F238E27FC236}">
                <a16:creationId xmlns:a16="http://schemas.microsoft.com/office/drawing/2014/main" xmlns="" id="{8A9E774A-4EC5-B44E-AFD1-073D7E7812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73850E0-BC78-7B82-840F-D2447D87A668}"/>
              </a:ext>
            </a:extLst>
          </p:cNvPr>
          <p:cNvSpPr>
            <a:spLocks noGrp="1"/>
          </p:cNvSpPr>
          <p:nvPr>
            <p:ph type="sldNum" sz="quarter" idx="12"/>
          </p:nvPr>
        </p:nvSpPr>
        <p:spPr/>
        <p:txBody>
          <a:bodyPr/>
          <a:lstStyle/>
          <a:p>
            <a:fld id="{F9A48B8A-2950-4013-AB79-7597EA5E9EEE}" type="slidenum">
              <a:rPr lang="en-GB" smtClean="0"/>
              <a:pPr/>
              <a:t>‹#›</a:t>
            </a:fld>
            <a:endParaRPr lang="en-GB"/>
          </a:p>
        </p:txBody>
      </p:sp>
    </p:spTree>
    <p:extLst>
      <p:ext uri="{BB962C8B-B14F-4D97-AF65-F5344CB8AC3E}">
        <p14:creationId xmlns:p14="http://schemas.microsoft.com/office/powerpoint/2010/main" xmlns="" val="2387022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4FD277-D910-13C2-EAC4-A16EC8C65A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AF073677-9DA4-9302-E4D2-80C8DF429F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C46C2712-B61D-5DD3-3F82-070D28A430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83951B8C-337B-DD75-AFD6-7C53384A5042}"/>
              </a:ext>
            </a:extLst>
          </p:cNvPr>
          <p:cNvSpPr>
            <a:spLocks noGrp="1"/>
          </p:cNvSpPr>
          <p:nvPr>
            <p:ph type="dt" sz="half" idx="10"/>
          </p:nvPr>
        </p:nvSpPr>
        <p:spPr/>
        <p:txBody>
          <a:bodyPr/>
          <a:lstStyle/>
          <a:p>
            <a:fld id="{B49F1758-16BA-4A3A-84EE-A8EC75A604C8}" type="datetimeFigureOut">
              <a:rPr lang="en-GB" smtClean="0"/>
              <a:pPr/>
              <a:t>26/02/2023</a:t>
            </a:fld>
            <a:endParaRPr lang="en-GB"/>
          </a:p>
        </p:txBody>
      </p:sp>
      <p:sp>
        <p:nvSpPr>
          <p:cNvPr id="6" name="Footer Placeholder 5">
            <a:extLst>
              <a:ext uri="{FF2B5EF4-FFF2-40B4-BE49-F238E27FC236}">
                <a16:creationId xmlns:a16="http://schemas.microsoft.com/office/drawing/2014/main" xmlns="" id="{0F29B2D6-4007-7B6D-8D70-C987F42B40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F5FF6748-DB15-AD75-727F-AAF5D66FB280}"/>
              </a:ext>
            </a:extLst>
          </p:cNvPr>
          <p:cNvSpPr>
            <a:spLocks noGrp="1"/>
          </p:cNvSpPr>
          <p:nvPr>
            <p:ph type="sldNum" sz="quarter" idx="12"/>
          </p:nvPr>
        </p:nvSpPr>
        <p:spPr/>
        <p:txBody>
          <a:bodyPr/>
          <a:lstStyle/>
          <a:p>
            <a:fld id="{F9A48B8A-2950-4013-AB79-7597EA5E9EEE}" type="slidenum">
              <a:rPr lang="en-GB" smtClean="0"/>
              <a:pPr/>
              <a:t>‹#›</a:t>
            </a:fld>
            <a:endParaRPr lang="en-GB"/>
          </a:p>
        </p:txBody>
      </p:sp>
    </p:spTree>
    <p:extLst>
      <p:ext uri="{BB962C8B-B14F-4D97-AF65-F5344CB8AC3E}">
        <p14:creationId xmlns:p14="http://schemas.microsoft.com/office/powerpoint/2010/main" xmlns="" val="1503537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A676C7-473C-F473-7A02-68E0112BCE1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A8DF244-0460-7B8D-6FBD-E487B377F6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28F560A-AAC4-349B-76F0-14BF87DDFE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DFD1E3D0-7FDE-6A53-A5BA-2568C7A241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418A5C6-16C0-8D7F-5DBC-014EE9917F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DDAE1842-9B1A-F2A2-9669-59083CDDC4A0}"/>
              </a:ext>
            </a:extLst>
          </p:cNvPr>
          <p:cNvSpPr>
            <a:spLocks noGrp="1"/>
          </p:cNvSpPr>
          <p:nvPr>
            <p:ph type="dt" sz="half" idx="10"/>
          </p:nvPr>
        </p:nvSpPr>
        <p:spPr/>
        <p:txBody>
          <a:bodyPr/>
          <a:lstStyle/>
          <a:p>
            <a:fld id="{B49F1758-16BA-4A3A-84EE-A8EC75A604C8}" type="datetimeFigureOut">
              <a:rPr lang="en-GB" smtClean="0"/>
              <a:pPr/>
              <a:t>26/02/2023</a:t>
            </a:fld>
            <a:endParaRPr lang="en-GB"/>
          </a:p>
        </p:txBody>
      </p:sp>
      <p:sp>
        <p:nvSpPr>
          <p:cNvPr id="8" name="Footer Placeholder 7">
            <a:extLst>
              <a:ext uri="{FF2B5EF4-FFF2-40B4-BE49-F238E27FC236}">
                <a16:creationId xmlns:a16="http://schemas.microsoft.com/office/drawing/2014/main" xmlns="" id="{E27FD58E-9605-A5A7-1100-F98DB42910D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C96D4DC6-7995-BB3E-BA09-1C1747DA4B6B}"/>
              </a:ext>
            </a:extLst>
          </p:cNvPr>
          <p:cNvSpPr>
            <a:spLocks noGrp="1"/>
          </p:cNvSpPr>
          <p:nvPr>
            <p:ph type="sldNum" sz="quarter" idx="12"/>
          </p:nvPr>
        </p:nvSpPr>
        <p:spPr/>
        <p:txBody>
          <a:bodyPr/>
          <a:lstStyle/>
          <a:p>
            <a:fld id="{F9A48B8A-2950-4013-AB79-7597EA5E9EEE}" type="slidenum">
              <a:rPr lang="en-GB" smtClean="0"/>
              <a:pPr/>
              <a:t>‹#›</a:t>
            </a:fld>
            <a:endParaRPr lang="en-GB"/>
          </a:p>
        </p:txBody>
      </p:sp>
    </p:spTree>
    <p:extLst>
      <p:ext uri="{BB962C8B-B14F-4D97-AF65-F5344CB8AC3E}">
        <p14:creationId xmlns:p14="http://schemas.microsoft.com/office/powerpoint/2010/main" xmlns="" val="3177579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340AEE-D3FF-4F25-4CEA-D56FEFB9D24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96593FF4-4F1A-4F19-0EA2-4A589DC27A52}"/>
              </a:ext>
            </a:extLst>
          </p:cNvPr>
          <p:cNvSpPr>
            <a:spLocks noGrp="1"/>
          </p:cNvSpPr>
          <p:nvPr>
            <p:ph type="dt" sz="half" idx="10"/>
          </p:nvPr>
        </p:nvSpPr>
        <p:spPr/>
        <p:txBody>
          <a:bodyPr/>
          <a:lstStyle/>
          <a:p>
            <a:fld id="{B49F1758-16BA-4A3A-84EE-A8EC75A604C8}" type="datetimeFigureOut">
              <a:rPr lang="en-GB" smtClean="0"/>
              <a:pPr/>
              <a:t>26/02/2023</a:t>
            </a:fld>
            <a:endParaRPr lang="en-GB"/>
          </a:p>
        </p:txBody>
      </p:sp>
      <p:sp>
        <p:nvSpPr>
          <p:cNvPr id="4" name="Footer Placeholder 3">
            <a:extLst>
              <a:ext uri="{FF2B5EF4-FFF2-40B4-BE49-F238E27FC236}">
                <a16:creationId xmlns:a16="http://schemas.microsoft.com/office/drawing/2014/main" xmlns="" id="{D8335421-35F1-FEE8-4FF5-A09FEF32932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CD4BA05B-0BF3-0684-46CE-F19C22F1555E}"/>
              </a:ext>
            </a:extLst>
          </p:cNvPr>
          <p:cNvSpPr>
            <a:spLocks noGrp="1"/>
          </p:cNvSpPr>
          <p:nvPr>
            <p:ph type="sldNum" sz="quarter" idx="12"/>
          </p:nvPr>
        </p:nvSpPr>
        <p:spPr/>
        <p:txBody>
          <a:bodyPr/>
          <a:lstStyle/>
          <a:p>
            <a:fld id="{F9A48B8A-2950-4013-AB79-7597EA5E9EEE}" type="slidenum">
              <a:rPr lang="en-GB" smtClean="0"/>
              <a:pPr/>
              <a:t>‹#›</a:t>
            </a:fld>
            <a:endParaRPr lang="en-GB"/>
          </a:p>
        </p:txBody>
      </p:sp>
    </p:spTree>
    <p:extLst>
      <p:ext uri="{BB962C8B-B14F-4D97-AF65-F5344CB8AC3E}">
        <p14:creationId xmlns:p14="http://schemas.microsoft.com/office/powerpoint/2010/main" xmlns="" val="3769529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44A9866-BB16-D54D-5568-947119834CB4}"/>
              </a:ext>
            </a:extLst>
          </p:cNvPr>
          <p:cNvSpPr>
            <a:spLocks noGrp="1"/>
          </p:cNvSpPr>
          <p:nvPr>
            <p:ph type="dt" sz="half" idx="10"/>
          </p:nvPr>
        </p:nvSpPr>
        <p:spPr/>
        <p:txBody>
          <a:bodyPr/>
          <a:lstStyle/>
          <a:p>
            <a:fld id="{B49F1758-16BA-4A3A-84EE-A8EC75A604C8}" type="datetimeFigureOut">
              <a:rPr lang="en-GB" smtClean="0"/>
              <a:pPr/>
              <a:t>26/02/2023</a:t>
            </a:fld>
            <a:endParaRPr lang="en-GB"/>
          </a:p>
        </p:txBody>
      </p:sp>
      <p:sp>
        <p:nvSpPr>
          <p:cNvPr id="3" name="Footer Placeholder 2">
            <a:extLst>
              <a:ext uri="{FF2B5EF4-FFF2-40B4-BE49-F238E27FC236}">
                <a16:creationId xmlns:a16="http://schemas.microsoft.com/office/drawing/2014/main" xmlns="" id="{0BC9268C-80D2-CBDD-AC52-0F4778D1F76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D234047E-25B8-558B-B756-69752FB387EE}"/>
              </a:ext>
            </a:extLst>
          </p:cNvPr>
          <p:cNvSpPr>
            <a:spLocks noGrp="1"/>
          </p:cNvSpPr>
          <p:nvPr>
            <p:ph type="sldNum" sz="quarter" idx="12"/>
          </p:nvPr>
        </p:nvSpPr>
        <p:spPr/>
        <p:txBody>
          <a:bodyPr/>
          <a:lstStyle/>
          <a:p>
            <a:fld id="{F9A48B8A-2950-4013-AB79-7597EA5E9EEE}" type="slidenum">
              <a:rPr lang="en-GB" smtClean="0"/>
              <a:pPr/>
              <a:t>‹#›</a:t>
            </a:fld>
            <a:endParaRPr lang="en-GB"/>
          </a:p>
        </p:txBody>
      </p:sp>
    </p:spTree>
    <p:extLst>
      <p:ext uri="{BB962C8B-B14F-4D97-AF65-F5344CB8AC3E}">
        <p14:creationId xmlns:p14="http://schemas.microsoft.com/office/powerpoint/2010/main" xmlns="" val="4245873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07EC44-9E1C-E6C4-7CD0-A9A559FCCB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2A4D862-63F3-7B4E-7983-01837856B0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C74065A9-A503-96E6-420E-18409489AF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DFC6B73-DF6D-8CFA-3950-E3A37A693725}"/>
              </a:ext>
            </a:extLst>
          </p:cNvPr>
          <p:cNvSpPr>
            <a:spLocks noGrp="1"/>
          </p:cNvSpPr>
          <p:nvPr>
            <p:ph type="dt" sz="half" idx="10"/>
          </p:nvPr>
        </p:nvSpPr>
        <p:spPr/>
        <p:txBody>
          <a:bodyPr/>
          <a:lstStyle/>
          <a:p>
            <a:fld id="{B49F1758-16BA-4A3A-84EE-A8EC75A604C8}" type="datetimeFigureOut">
              <a:rPr lang="en-GB" smtClean="0"/>
              <a:pPr/>
              <a:t>26/02/2023</a:t>
            </a:fld>
            <a:endParaRPr lang="en-GB"/>
          </a:p>
        </p:txBody>
      </p:sp>
      <p:sp>
        <p:nvSpPr>
          <p:cNvPr id="6" name="Footer Placeholder 5">
            <a:extLst>
              <a:ext uri="{FF2B5EF4-FFF2-40B4-BE49-F238E27FC236}">
                <a16:creationId xmlns:a16="http://schemas.microsoft.com/office/drawing/2014/main" xmlns="" id="{51F74050-EF46-3240-EAE5-58F80F0655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FC288596-6868-3274-9A8B-9044A7CCD51E}"/>
              </a:ext>
            </a:extLst>
          </p:cNvPr>
          <p:cNvSpPr>
            <a:spLocks noGrp="1"/>
          </p:cNvSpPr>
          <p:nvPr>
            <p:ph type="sldNum" sz="quarter" idx="12"/>
          </p:nvPr>
        </p:nvSpPr>
        <p:spPr/>
        <p:txBody>
          <a:bodyPr/>
          <a:lstStyle/>
          <a:p>
            <a:fld id="{F9A48B8A-2950-4013-AB79-7597EA5E9EEE}" type="slidenum">
              <a:rPr lang="en-GB" smtClean="0"/>
              <a:pPr/>
              <a:t>‹#›</a:t>
            </a:fld>
            <a:endParaRPr lang="en-GB"/>
          </a:p>
        </p:txBody>
      </p:sp>
    </p:spTree>
    <p:extLst>
      <p:ext uri="{BB962C8B-B14F-4D97-AF65-F5344CB8AC3E}">
        <p14:creationId xmlns:p14="http://schemas.microsoft.com/office/powerpoint/2010/main" xmlns="" val="4195839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10E233-0F06-5AB0-E394-46128412C4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1C5086A4-3028-A39D-9879-B6911E2A7A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E7269DFC-012D-1C64-325A-BF5CB4B99F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D227A1E-CFD3-7E65-198A-2FA66F60E594}"/>
              </a:ext>
            </a:extLst>
          </p:cNvPr>
          <p:cNvSpPr>
            <a:spLocks noGrp="1"/>
          </p:cNvSpPr>
          <p:nvPr>
            <p:ph type="dt" sz="half" idx="10"/>
          </p:nvPr>
        </p:nvSpPr>
        <p:spPr/>
        <p:txBody>
          <a:bodyPr/>
          <a:lstStyle/>
          <a:p>
            <a:fld id="{B49F1758-16BA-4A3A-84EE-A8EC75A604C8}" type="datetimeFigureOut">
              <a:rPr lang="en-GB" smtClean="0"/>
              <a:pPr/>
              <a:t>26/02/2023</a:t>
            </a:fld>
            <a:endParaRPr lang="en-GB"/>
          </a:p>
        </p:txBody>
      </p:sp>
      <p:sp>
        <p:nvSpPr>
          <p:cNvPr id="6" name="Footer Placeholder 5">
            <a:extLst>
              <a:ext uri="{FF2B5EF4-FFF2-40B4-BE49-F238E27FC236}">
                <a16:creationId xmlns:a16="http://schemas.microsoft.com/office/drawing/2014/main" xmlns="" id="{4E05F4DA-8BF5-7728-52E5-308D3AF088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E73CE321-B055-0343-B31F-5D67C7C3243E}"/>
              </a:ext>
            </a:extLst>
          </p:cNvPr>
          <p:cNvSpPr>
            <a:spLocks noGrp="1"/>
          </p:cNvSpPr>
          <p:nvPr>
            <p:ph type="sldNum" sz="quarter" idx="12"/>
          </p:nvPr>
        </p:nvSpPr>
        <p:spPr/>
        <p:txBody>
          <a:bodyPr/>
          <a:lstStyle/>
          <a:p>
            <a:fld id="{F9A48B8A-2950-4013-AB79-7597EA5E9EEE}" type="slidenum">
              <a:rPr lang="en-GB" smtClean="0"/>
              <a:pPr/>
              <a:t>‹#›</a:t>
            </a:fld>
            <a:endParaRPr lang="en-GB"/>
          </a:p>
        </p:txBody>
      </p:sp>
    </p:spTree>
    <p:extLst>
      <p:ext uri="{BB962C8B-B14F-4D97-AF65-F5344CB8AC3E}">
        <p14:creationId xmlns:p14="http://schemas.microsoft.com/office/powerpoint/2010/main" xmlns="" val="994282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FE3C429-E647-9907-96E8-9F79BEAE65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A1F37FC0-FA21-457C-CEC7-7C253BC9EB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A9E0469-9049-21BE-DF3C-BB6AFCCE30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F1758-16BA-4A3A-84EE-A8EC75A604C8}" type="datetimeFigureOut">
              <a:rPr lang="en-GB" smtClean="0"/>
              <a:pPr/>
              <a:t>26/02/2023</a:t>
            </a:fld>
            <a:endParaRPr lang="en-GB"/>
          </a:p>
        </p:txBody>
      </p:sp>
      <p:sp>
        <p:nvSpPr>
          <p:cNvPr id="5" name="Footer Placeholder 4">
            <a:extLst>
              <a:ext uri="{FF2B5EF4-FFF2-40B4-BE49-F238E27FC236}">
                <a16:creationId xmlns:a16="http://schemas.microsoft.com/office/drawing/2014/main" xmlns="" id="{B82C9131-7DB0-42A7-2209-C7694EF9A6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257B8694-4289-C268-404F-780B88A997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48B8A-2950-4013-AB79-7597EA5E9EEE}" type="slidenum">
              <a:rPr lang="en-GB" smtClean="0"/>
              <a:pPr/>
              <a:t>‹#›</a:t>
            </a:fld>
            <a:endParaRPr lang="en-GB"/>
          </a:p>
        </p:txBody>
      </p:sp>
    </p:spTree>
    <p:extLst>
      <p:ext uri="{BB962C8B-B14F-4D97-AF65-F5344CB8AC3E}">
        <p14:creationId xmlns:p14="http://schemas.microsoft.com/office/powerpoint/2010/main" xmlns="" val="2191157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30">
            <a:extLst>
              <a:ext uri="{FF2B5EF4-FFF2-40B4-BE49-F238E27FC236}">
                <a16:creationId xmlns:a16="http://schemas.microsoft.com/office/drawing/2014/main" xmlns="" id="{3F138222-D274-4866-96E7-C3B1D6DA8C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3" name="Arc 1032">
            <a:extLst>
              <a:ext uri="{FF2B5EF4-FFF2-40B4-BE49-F238E27FC236}">
                <a16:creationId xmlns:a16="http://schemas.microsoft.com/office/drawing/2014/main" xmlns="" id="{5888E255-D20B-4F26-B9DA-3DF036797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867FDD47-8353-4F24-9ED0-6B80A51EE25A}"/>
              </a:ext>
            </a:extLst>
          </p:cNvPr>
          <p:cNvSpPr>
            <a:spLocks noGrp="1"/>
          </p:cNvSpPr>
          <p:nvPr>
            <p:ph type="ctrTitle"/>
          </p:nvPr>
        </p:nvSpPr>
        <p:spPr>
          <a:xfrm>
            <a:off x="841512" y="1122363"/>
            <a:ext cx="5087631" cy="4207626"/>
          </a:xfrm>
        </p:spPr>
        <p:txBody>
          <a:bodyPr>
            <a:normAutofit/>
          </a:bodyPr>
          <a:lstStyle/>
          <a:p>
            <a:r>
              <a:rPr lang="en-GB" dirty="0" smtClean="0">
                <a:solidFill>
                  <a:srgbClr val="FFFFFF"/>
                </a:solidFill>
              </a:rPr>
              <a:t>Cromarty Youth Caf</a:t>
            </a:r>
            <a:r>
              <a:rPr lang="en-GB" dirty="0" smtClean="0">
                <a:solidFill>
                  <a:schemeClr val="bg1"/>
                </a:solidFill>
              </a:rPr>
              <a:t>é </a:t>
            </a:r>
            <a:r>
              <a:rPr lang="en-GB" dirty="0" smtClean="0">
                <a:solidFill>
                  <a:schemeClr val="bg1"/>
                </a:solidFill>
              </a:rPr>
              <a:t>Report </a:t>
            </a:r>
            <a:r>
              <a:rPr lang="en-GB" dirty="0" smtClean="0">
                <a:solidFill>
                  <a:srgbClr val="FFFFFF"/>
                </a:solidFill>
              </a:rPr>
              <a:t>for Community Council - February </a:t>
            </a:r>
            <a:r>
              <a:rPr lang="en-GB" dirty="0">
                <a:solidFill>
                  <a:srgbClr val="FFFFFF"/>
                </a:solidFill>
              </a:rPr>
              <a:t>2023 </a:t>
            </a:r>
          </a:p>
        </p:txBody>
      </p:sp>
      <p:sp>
        <p:nvSpPr>
          <p:cNvPr id="1035" name="Oval 1034">
            <a:extLst>
              <a:ext uri="{FF2B5EF4-FFF2-40B4-BE49-F238E27FC236}">
                <a16:creationId xmlns:a16="http://schemas.microsoft.com/office/drawing/2014/main" xmlns="" id="{02AD46D6-02D6-45B3-921C-F4033826EF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2790" y="5367348"/>
            <a:ext cx="616353" cy="5996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6" name="Picture 2" descr="Cromarty - Coat of arms (crest) of Cromarty">
            <a:extLst>
              <a:ext uri="{FF2B5EF4-FFF2-40B4-BE49-F238E27FC236}">
                <a16:creationId xmlns:a16="http://schemas.microsoft.com/office/drawing/2014/main" xmlns="" id="{9BC0CA87-9688-E4CF-7DDA-CED39AC2FB8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6865017" y="669394"/>
            <a:ext cx="4306801" cy="5503900"/>
          </a:xfrm>
          <a:custGeom>
            <a:avLst/>
            <a:gdLst/>
            <a:ahLst/>
            <a:cxnLst/>
            <a:rect l="l" t="t" r="r" b="b"/>
            <a:pathLst>
              <a:path w="5051479" h="5503900">
                <a:moveTo>
                  <a:pt x="151948" y="0"/>
                </a:moveTo>
                <a:lnTo>
                  <a:pt x="4899531" y="0"/>
                </a:lnTo>
                <a:cubicBezTo>
                  <a:pt x="4983450" y="0"/>
                  <a:pt x="5051479" y="68029"/>
                  <a:pt x="5051479" y="151948"/>
                </a:cubicBezTo>
                <a:lnTo>
                  <a:pt x="5051479" y="5351952"/>
                </a:lnTo>
                <a:cubicBezTo>
                  <a:pt x="5051479" y="5435871"/>
                  <a:pt x="4983450" y="5503900"/>
                  <a:pt x="4899531" y="5503900"/>
                </a:cubicBezTo>
                <a:lnTo>
                  <a:pt x="151948" y="5503900"/>
                </a:lnTo>
                <a:cubicBezTo>
                  <a:pt x="68029" y="5503900"/>
                  <a:pt x="0" y="5435871"/>
                  <a:pt x="0" y="5351952"/>
                </a:cubicBezTo>
                <a:lnTo>
                  <a:pt x="0" y="151948"/>
                </a:lnTo>
                <a:cubicBezTo>
                  <a:pt x="0" y="68029"/>
                  <a:pt x="68029" y="0"/>
                  <a:pt x="151948" y="0"/>
                </a:cubicBezTo>
                <a:close/>
              </a:path>
            </a:pathLst>
          </a:cu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68357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xmlns="" id="{4F7B9026-36AD-42E4-B172-8D68F3A339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148" name="Picture 4" descr="May be an image of 1 person, standing and indoor">
            <a:extLst>
              <a:ext uri="{FF2B5EF4-FFF2-40B4-BE49-F238E27FC236}">
                <a16:creationId xmlns:a16="http://schemas.microsoft.com/office/drawing/2014/main" xmlns="" id="{ADECD6C3-3CC5-53B6-AE60-F7DA07FE44BD}"/>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7871" r="23901" b="-1"/>
          <a:stretch/>
        </p:blipFill>
        <p:spPr bwMode="auto">
          <a:xfrm>
            <a:off x="192528" y="171716"/>
            <a:ext cx="3793268" cy="6514565"/>
          </a:xfrm>
          <a:prstGeom prst="rect">
            <a:avLst/>
          </a:prstGeom>
          <a:noFill/>
          <a:extLst>
            <a:ext uri="{909E8E84-426E-40DD-AFC4-6F175D3DCCD1}">
              <a14:hiddenFill xmlns:a14="http://schemas.microsoft.com/office/drawing/2010/main" xmlns="">
                <a:solidFill>
                  <a:srgbClr val="FFFFFF"/>
                </a:solidFill>
              </a14:hiddenFill>
            </a:ext>
          </a:extLst>
        </p:spPr>
      </p:pic>
      <p:pic>
        <p:nvPicPr>
          <p:cNvPr id="6146" name="Picture 2">
            <a:extLst>
              <a:ext uri="{FF2B5EF4-FFF2-40B4-BE49-F238E27FC236}">
                <a16:creationId xmlns:a16="http://schemas.microsoft.com/office/drawing/2014/main" xmlns="" id="{719D55E1-5148-7FBF-C051-F7A048D17F8C}"/>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594" r="15016" b="-3"/>
          <a:stretch/>
        </p:blipFill>
        <p:spPr bwMode="auto">
          <a:xfrm>
            <a:off x="4184538" y="171716"/>
            <a:ext cx="3822924" cy="6514565"/>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8F48897D-B041-4069-BC45-A06870AB1711" descr="IMG_0706.jpg">
            <a:extLst>
              <a:ext uri="{FF2B5EF4-FFF2-40B4-BE49-F238E27FC236}">
                <a16:creationId xmlns:a16="http://schemas.microsoft.com/office/drawing/2014/main" xmlns="" id="{5ABEC04A-912D-909A-0C76-67E16C2A1F7F}"/>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9560" r="11898" b="-3"/>
          <a:stretch/>
        </p:blipFill>
        <p:spPr bwMode="auto">
          <a:xfrm>
            <a:off x="8188032" y="171716"/>
            <a:ext cx="3799007" cy="651456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51537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C9E8CCE-76E9-1C58-8353-EFDFD31D1EDC}"/>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Choose to Lead Level 4 </a:t>
            </a:r>
          </a:p>
        </p:txBody>
      </p:sp>
      <p:sp>
        <p:nvSpPr>
          <p:cNvPr id="3" name="Content Placeholder 2">
            <a:extLst>
              <a:ext uri="{FF2B5EF4-FFF2-40B4-BE49-F238E27FC236}">
                <a16:creationId xmlns:a16="http://schemas.microsoft.com/office/drawing/2014/main" xmlns="" id="{E8AF86B1-6D71-4DAF-17D7-0B935A035BA4}"/>
              </a:ext>
            </a:extLst>
          </p:cNvPr>
          <p:cNvSpPr>
            <a:spLocks noGrp="1"/>
          </p:cNvSpPr>
          <p:nvPr>
            <p:ph idx="1"/>
          </p:nvPr>
        </p:nvSpPr>
        <p:spPr>
          <a:xfrm>
            <a:off x="4810259" y="649480"/>
            <a:ext cx="6555347" cy="5546047"/>
          </a:xfrm>
        </p:spPr>
        <p:txBody>
          <a:bodyPr anchor="ctr">
            <a:normAutofit/>
          </a:bodyPr>
          <a:lstStyle/>
          <a:p>
            <a:r>
              <a:rPr lang="en-GB" sz="2000" dirty="0"/>
              <a:t>20 young people are taking part in the Highlife Highland Choose to Lead Level 4 Award (SCQF Rated Level 4)</a:t>
            </a:r>
          </a:p>
          <a:p>
            <a:r>
              <a:rPr lang="en-GB" sz="2000" dirty="0"/>
              <a:t>The choose to lead award focus’s on Young people planning, preparing, delivering &amp; then evaluating the session.</a:t>
            </a:r>
          </a:p>
          <a:p>
            <a:r>
              <a:rPr lang="en-GB" sz="2000" dirty="0"/>
              <a:t>These sessions will be delivered at Multi-Sports, After school clubs, Rowing &amp; Youth Café, a number of young people who are taking part in Choose to Lead are taking part in Intergenerational sessions </a:t>
            </a:r>
          </a:p>
          <a:p>
            <a:r>
              <a:rPr lang="en-GB" sz="2000" dirty="0"/>
              <a:t>Young people need to deliver 40 hours of their time to gain the award and they need approx. 40 hours to fill in the booklet and need to create a portfolio.</a:t>
            </a:r>
          </a:p>
          <a:p>
            <a:r>
              <a:rPr lang="en-GB" sz="2000" dirty="0"/>
              <a:t>This is ran by Wanda in partnership with the University of Inverness (UHI)</a:t>
            </a:r>
          </a:p>
          <a:p>
            <a:endParaRPr lang="en-GB" sz="2000" dirty="0"/>
          </a:p>
        </p:txBody>
      </p:sp>
    </p:spTree>
    <p:extLst>
      <p:ext uri="{BB962C8B-B14F-4D97-AF65-F5344CB8AC3E}">
        <p14:creationId xmlns:p14="http://schemas.microsoft.com/office/powerpoint/2010/main" xmlns="" val="299116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4697CDA-BDB7-4883-B48B-1D4EDB2F0E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43F6435-1696-92F1-FE46-592D3745E19E}"/>
              </a:ext>
            </a:extLst>
          </p:cNvPr>
          <p:cNvSpPr>
            <a:spLocks noGrp="1"/>
          </p:cNvSpPr>
          <p:nvPr>
            <p:ph type="title"/>
          </p:nvPr>
        </p:nvSpPr>
        <p:spPr>
          <a:xfrm>
            <a:off x="1629751" y="934327"/>
            <a:ext cx="8924392" cy="1058275"/>
          </a:xfrm>
        </p:spPr>
        <p:txBody>
          <a:bodyPr>
            <a:normAutofit/>
          </a:bodyPr>
          <a:lstStyle/>
          <a:p>
            <a:pPr algn="ctr"/>
            <a:r>
              <a:rPr lang="en-GB" dirty="0"/>
              <a:t>Athletics Club </a:t>
            </a:r>
            <a:endParaRPr lang="en-GB"/>
          </a:p>
        </p:txBody>
      </p:sp>
      <p:sp>
        <p:nvSpPr>
          <p:cNvPr id="10" name="Freeform: Shape 9">
            <a:extLst>
              <a:ext uri="{FF2B5EF4-FFF2-40B4-BE49-F238E27FC236}">
                <a16:creationId xmlns:a16="http://schemas.microsoft.com/office/drawing/2014/main" xmlns="" id="{6295B176-FA0E-4B6A-A190-5E2E82BEA5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6">
            <a:extLst>
              <a:ext uri="{FF2B5EF4-FFF2-40B4-BE49-F238E27FC236}">
                <a16:creationId xmlns:a16="http://schemas.microsoft.com/office/drawing/2014/main" xmlns="" id="{48F779DE-4744-42D6-9C74-33EC94460C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DED62399-43ED-0C6F-0AA0-248C1DC92903}"/>
              </a:ext>
            </a:extLst>
          </p:cNvPr>
          <p:cNvSpPr>
            <a:spLocks noGrp="1"/>
          </p:cNvSpPr>
          <p:nvPr>
            <p:ph idx="1"/>
          </p:nvPr>
        </p:nvSpPr>
        <p:spPr>
          <a:xfrm>
            <a:off x="1941207" y="2752316"/>
            <a:ext cx="8309586" cy="2756848"/>
          </a:xfrm>
        </p:spPr>
        <p:txBody>
          <a:bodyPr>
            <a:normAutofit/>
          </a:bodyPr>
          <a:lstStyle/>
          <a:p>
            <a:r>
              <a:rPr lang="en-GB" sz="2000" dirty="0"/>
              <a:t>New Club started at the beginning of February ran by local young leader Layla</a:t>
            </a:r>
          </a:p>
          <a:p>
            <a:r>
              <a:rPr lang="en-GB" sz="2000" dirty="0"/>
              <a:t>This was Layla’s first experience of delivering classes, she found it stressful at the start but her confidence has now grown</a:t>
            </a:r>
          </a:p>
          <a:p>
            <a:r>
              <a:rPr lang="en-GB" sz="2000" dirty="0"/>
              <a:t>Layla has enjoyed offering young people the opportunity to try something new and different,</a:t>
            </a:r>
          </a:p>
          <a:p>
            <a:r>
              <a:rPr lang="en-GB" sz="2000" dirty="0"/>
              <a:t>Young people enjoyed the sessions and are looking forward to more sessions happening.</a:t>
            </a:r>
          </a:p>
          <a:p>
            <a:endParaRPr lang="en-GB" sz="2000" dirty="0"/>
          </a:p>
        </p:txBody>
      </p:sp>
    </p:spTree>
    <p:extLst>
      <p:ext uri="{BB962C8B-B14F-4D97-AF65-F5344CB8AC3E}">
        <p14:creationId xmlns:p14="http://schemas.microsoft.com/office/powerpoint/2010/main" xmlns="" val="133314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7" name="Rectangle 4106">
            <a:extLst>
              <a:ext uri="{FF2B5EF4-FFF2-40B4-BE49-F238E27FC236}">
                <a16:creationId xmlns:a16="http://schemas.microsoft.com/office/drawing/2014/main" xmlns="" id="{25B97239-2685-48C8-8104-1D4E4E383D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102" name="1EBED0A0-C51F-4AFC-A03F-4ACAE8212A36" descr="IMG_0709.jpg">
            <a:extLst>
              <a:ext uri="{FF2B5EF4-FFF2-40B4-BE49-F238E27FC236}">
                <a16:creationId xmlns:a16="http://schemas.microsoft.com/office/drawing/2014/main" xmlns="" id="{43C95EA5-1128-2A62-6318-B1F5D623F375}"/>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0635" r="-2" b="39309"/>
          <a:stretch/>
        </p:blipFill>
        <p:spPr bwMode="auto">
          <a:xfrm>
            <a:off x="321734" y="321733"/>
            <a:ext cx="5674894" cy="303084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1" name="82043A75-96E3-45AF-A90F-CE58F5CD532F" descr="IMG_0712.jpg">
            <a:extLst>
              <a:ext uri="{FF2B5EF4-FFF2-40B4-BE49-F238E27FC236}">
                <a16:creationId xmlns:a16="http://schemas.microsoft.com/office/drawing/2014/main" xmlns="" id="{ABFE7228-EB1C-4B04-615B-CF456817E998}"/>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0758" r="16941" b="-1"/>
          <a:stretch/>
        </p:blipFill>
        <p:spPr bwMode="auto">
          <a:xfrm>
            <a:off x="321735" y="3524289"/>
            <a:ext cx="2676579" cy="277651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37BD7D7B-64C6-4740-968C-C4A91D43B954" descr="IMG_0722.jpg">
            <a:extLst>
              <a:ext uri="{FF2B5EF4-FFF2-40B4-BE49-F238E27FC236}">
                <a16:creationId xmlns:a16="http://schemas.microsoft.com/office/drawing/2014/main" xmlns="" id="{7BDB4F12-B678-A77A-4A34-C12B8FE20F13}"/>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3156" r="1" b="23196"/>
          <a:stretch/>
        </p:blipFill>
        <p:spPr bwMode="auto">
          <a:xfrm>
            <a:off x="3159553" y="3514855"/>
            <a:ext cx="2837076" cy="278595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CFC5A8D0-253C-4C03-BF48-F926787BFB99" descr="IMG_0724.jpg">
            <a:extLst>
              <a:ext uri="{FF2B5EF4-FFF2-40B4-BE49-F238E27FC236}">
                <a16:creationId xmlns:a16="http://schemas.microsoft.com/office/drawing/2014/main" xmlns="" id="{7262516E-C550-3EDA-47AB-8D5C34C9E546}"/>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16927" r="-2" b="4052"/>
          <a:stretch/>
        </p:blipFill>
        <p:spPr bwMode="auto">
          <a:xfrm>
            <a:off x="6195373" y="321733"/>
            <a:ext cx="5674892" cy="597907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25421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888078F-30E4-B944-60DB-21C0332DF061}"/>
              </a:ext>
            </a:extLst>
          </p:cNvPr>
          <p:cNvSpPr>
            <a:spLocks noGrp="1"/>
          </p:cNvSpPr>
          <p:nvPr>
            <p:ph type="title"/>
          </p:nvPr>
        </p:nvSpPr>
        <p:spPr>
          <a:xfrm>
            <a:off x="686834" y="1153572"/>
            <a:ext cx="3200400" cy="4461163"/>
          </a:xfrm>
        </p:spPr>
        <p:txBody>
          <a:bodyPr>
            <a:normAutofit/>
          </a:bodyPr>
          <a:lstStyle/>
          <a:p>
            <a:r>
              <a:rPr lang="en-GB">
                <a:solidFill>
                  <a:srgbClr val="FFFFFF"/>
                </a:solidFill>
              </a:rPr>
              <a:t>Food At Cromarty Youth Café </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F026B6AB-3D62-468F-2225-0A25A8051C0D}"/>
              </a:ext>
            </a:extLst>
          </p:cNvPr>
          <p:cNvSpPr>
            <a:spLocks noGrp="1"/>
          </p:cNvSpPr>
          <p:nvPr>
            <p:ph idx="1"/>
          </p:nvPr>
        </p:nvSpPr>
        <p:spPr>
          <a:xfrm>
            <a:off x="4447308" y="591344"/>
            <a:ext cx="6906491" cy="5585619"/>
          </a:xfrm>
        </p:spPr>
        <p:txBody>
          <a:bodyPr anchor="ctr">
            <a:normAutofit/>
          </a:bodyPr>
          <a:lstStyle/>
          <a:p>
            <a:r>
              <a:rPr lang="en-GB" dirty="0"/>
              <a:t>At every activity we provide, young people are offered a selection of sandwiches, hot meals fresh fruit, selection of Homebaking.</a:t>
            </a:r>
          </a:p>
          <a:p>
            <a:pPr marL="0" indent="0">
              <a:buNone/>
            </a:pPr>
            <a:endParaRPr lang="en-GB" dirty="0"/>
          </a:p>
          <a:p>
            <a:r>
              <a:rPr lang="en-GB" dirty="0"/>
              <a:t>In 2022 over 3000 meals and or wellbeing bags were given to young people and vulnerable members of the community. </a:t>
            </a:r>
          </a:p>
          <a:p>
            <a:endParaRPr lang="en-GB" dirty="0"/>
          </a:p>
          <a:p>
            <a:r>
              <a:rPr lang="en-GB" dirty="0"/>
              <a:t>So far this year we have provided food to over 400 younger and older people. </a:t>
            </a:r>
          </a:p>
          <a:p>
            <a:endParaRPr lang="en-GB" dirty="0"/>
          </a:p>
          <a:p>
            <a:pPr marL="0" indent="0">
              <a:buNone/>
            </a:pPr>
            <a:endParaRPr lang="en-GB" dirty="0"/>
          </a:p>
        </p:txBody>
      </p:sp>
    </p:spTree>
    <p:extLst>
      <p:ext uri="{BB962C8B-B14F-4D97-AF65-F5344CB8AC3E}">
        <p14:creationId xmlns:p14="http://schemas.microsoft.com/office/powerpoint/2010/main" xmlns="" val="3196019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8">
            <a:extLst>
              <a:ext uri="{FF2B5EF4-FFF2-40B4-BE49-F238E27FC236}">
                <a16:creationId xmlns:a16="http://schemas.microsoft.com/office/drawing/2014/main" xmlns="" id="{FABB624F-BF77-4AE1-B71D-2D681D4731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May be an image of food and indoor">
            <a:extLst>
              <a:ext uri="{FF2B5EF4-FFF2-40B4-BE49-F238E27FC236}">
                <a16:creationId xmlns:a16="http://schemas.microsoft.com/office/drawing/2014/main" xmlns="" id="{55D4369D-194B-278B-9A95-617495F838A4}"/>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9178" r="1" b="11033"/>
          <a:stretch/>
        </p:blipFill>
        <p:spPr bwMode="auto">
          <a:xfrm>
            <a:off x="-1" y="10"/>
            <a:ext cx="7370057" cy="685799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May be an image of fruit and indoor">
            <a:extLst>
              <a:ext uri="{FF2B5EF4-FFF2-40B4-BE49-F238E27FC236}">
                <a16:creationId xmlns:a16="http://schemas.microsoft.com/office/drawing/2014/main" xmlns="" id="{736B0CAA-EE4D-23C5-1319-7119F0829600}"/>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3" b="4186"/>
          <a:stretch/>
        </p:blipFill>
        <p:spPr bwMode="auto">
          <a:xfrm>
            <a:off x="7534656" y="1"/>
            <a:ext cx="4657344" cy="3346704"/>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May be an image of indoor">
            <a:extLst>
              <a:ext uri="{FF2B5EF4-FFF2-40B4-BE49-F238E27FC236}">
                <a16:creationId xmlns:a16="http://schemas.microsoft.com/office/drawing/2014/main" xmlns="" id="{31A32320-FBC3-D8A5-3CCA-F60A4476A0DD}"/>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4189" r="-3" b="-3"/>
          <a:stretch/>
        </p:blipFill>
        <p:spPr bwMode="auto">
          <a:xfrm>
            <a:off x="7534654" y="3511296"/>
            <a:ext cx="4657346" cy="3346704"/>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2" descr="May be an image of food and indoor">
            <a:extLst>
              <a:ext uri="{FF2B5EF4-FFF2-40B4-BE49-F238E27FC236}">
                <a16:creationId xmlns:a16="http://schemas.microsoft.com/office/drawing/2014/main" xmlns="" id="{17E5FA8A-B158-4885-2A81-8F3463BB284B}"/>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24250" y="0"/>
            <a:ext cx="51435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86978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DAEAF7E-6A36-96B0-973D-EF94E5F2C92C}"/>
              </a:ext>
            </a:extLst>
          </p:cNvPr>
          <p:cNvSpPr>
            <a:spLocks noGrp="1"/>
          </p:cNvSpPr>
          <p:nvPr>
            <p:ph sz="half" idx="1"/>
          </p:nvPr>
        </p:nvSpPr>
        <p:spPr/>
        <p:txBody>
          <a:bodyPr>
            <a:norm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Thank you so much to Mike and Jason at Cfine for our new freezer Helping us to tackle food poverty together!</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Huge thank you to Lynne Ogg and her team at Scotmid for their vouchers enabling  us to provide snacks and refreshments at all Youth Cafe Sessions.</a:t>
            </a:r>
          </a:p>
          <a:p>
            <a:r>
              <a:rPr lang="en-GB" sz="1800" dirty="0">
                <a:latin typeface="Calibri" panose="020F0502020204030204" pitchFamily="34" charset="0"/>
                <a:ea typeface="Calibri" panose="020F0502020204030204" pitchFamily="34" charset="0"/>
                <a:cs typeface="Times New Roman" panose="02020603050405020304" pitchFamily="18" charset="0"/>
              </a:rPr>
              <a:t>With </a:t>
            </a:r>
            <a:r>
              <a:rPr lang="en-GB" sz="1800" dirty="0">
                <a:effectLst/>
                <a:latin typeface="Calibri" panose="020F0502020204030204" pitchFamily="34" charset="0"/>
                <a:ea typeface="Calibri" panose="020F0502020204030204" pitchFamily="34" charset="0"/>
                <a:cs typeface="Times New Roman" panose="02020603050405020304" pitchFamily="18" charset="0"/>
              </a:rPr>
              <a:t>our CFINE deliveries we:</a:t>
            </a:r>
          </a:p>
          <a:p>
            <a:pPr lvl="1"/>
            <a:r>
              <a:rPr lang="en-GB" sz="1400" dirty="0">
                <a:latin typeface="Calibri" panose="020F0502020204030204" pitchFamily="34" charset="0"/>
                <a:ea typeface="Calibri" panose="020F0502020204030204" pitchFamily="34" charset="0"/>
                <a:cs typeface="Times New Roman" panose="02020603050405020304" pitchFamily="18" charset="0"/>
              </a:rPr>
              <a:t>Created</a:t>
            </a:r>
            <a:r>
              <a:rPr lang="en-GB" sz="1400" dirty="0">
                <a:effectLst/>
                <a:latin typeface="Calibri" panose="020F0502020204030204" pitchFamily="34" charset="0"/>
                <a:ea typeface="Calibri" panose="020F0502020204030204" pitchFamily="34" charset="0"/>
                <a:cs typeface="Times New Roman" panose="02020603050405020304" pitchFamily="18" charset="0"/>
              </a:rPr>
              <a:t> Food hampers to give to younger and older people.</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Young people doing doorstep deliveries and some stock went to the larders </a:t>
            </a:r>
            <a:r>
              <a:rPr lang="en-GB" sz="1800" dirty="0">
                <a:effectLst/>
                <a:latin typeface="Segoe UI Emoji" panose="020B0502040204020203" pitchFamily="34" charset="0"/>
                <a:ea typeface="Calibri" panose="020F0502020204030204" pitchFamily="34" charset="0"/>
                <a:cs typeface="Segoe UI Emoji" panose="020B0502040204020203"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1027" name="4E9491FB-317D-4E91-83D9-997EF485E84D" descr="IMG_1070.jpg">
            <a:extLst>
              <a:ext uri="{FF2B5EF4-FFF2-40B4-BE49-F238E27FC236}">
                <a16:creationId xmlns:a16="http://schemas.microsoft.com/office/drawing/2014/main" xmlns="" id="{F56B7B21-D5EB-8900-36A1-7D2E7A6D4C7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24050" y="1344626"/>
            <a:ext cx="5469429" cy="4609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72217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8" name="Rectangle 3087">
            <a:extLst>
              <a:ext uri="{FF2B5EF4-FFF2-40B4-BE49-F238E27FC236}">
                <a16:creationId xmlns:a16="http://schemas.microsoft.com/office/drawing/2014/main" xmlns="" id="{BF494AE6-A88C-448B-B1B7-80259E6F4F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8" name="Picture 6" descr="May be an image of food and indoor">
            <a:extLst>
              <a:ext uri="{FF2B5EF4-FFF2-40B4-BE49-F238E27FC236}">
                <a16:creationId xmlns:a16="http://schemas.microsoft.com/office/drawing/2014/main" xmlns="" id="{FADB200E-028D-EEA0-EED4-2B9839AB03D8}"/>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8002" r="-1" b="18521"/>
          <a:stretch/>
        </p:blipFill>
        <p:spPr bwMode="auto">
          <a:xfrm>
            <a:off x="321734" y="321733"/>
            <a:ext cx="3084025" cy="3021406"/>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2" descr="May be an image of food and indoor">
            <a:extLst>
              <a:ext uri="{FF2B5EF4-FFF2-40B4-BE49-F238E27FC236}">
                <a16:creationId xmlns:a16="http://schemas.microsoft.com/office/drawing/2014/main" xmlns="" id="{3F4843D2-DABF-F10C-AFDB-E04DC66E5B44}"/>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2931" r="-1" b="19317"/>
          <a:stretch/>
        </p:blipFill>
        <p:spPr bwMode="auto">
          <a:xfrm>
            <a:off x="321734" y="3514854"/>
            <a:ext cx="3084025" cy="2785952"/>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May be an image of club sandwich">
            <a:extLst>
              <a:ext uri="{FF2B5EF4-FFF2-40B4-BE49-F238E27FC236}">
                <a16:creationId xmlns:a16="http://schemas.microsoft.com/office/drawing/2014/main" xmlns="" id="{F965F6B5-A1AE-826A-CDB9-293127C53374}"/>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9737" r="100" b="2"/>
          <a:stretch/>
        </p:blipFill>
        <p:spPr bwMode="auto">
          <a:xfrm>
            <a:off x="3598286" y="321733"/>
            <a:ext cx="4043250" cy="5979074"/>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May be an image of 1 person, standing and indoor">
            <a:extLst>
              <a:ext uri="{FF2B5EF4-FFF2-40B4-BE49-F238E27FC236}">
                <a16:creationId xmlns:a16="http://schemas.microsoft.com/office/drawing/2014/main" xmlns="" id="{CC611B75-FCC2-C246-3F56-DC9780E8474C}"/>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329" r="8665" b="2"/>
          <a:stretch/>
        </p:blipFill>
        <p:spPr bwMode="auto">
          <a:xfrm>
            <a:off x="7834063" y="321733"/>
            <a:ext cx="4036201" cy="59790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8355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xmlns="" id="{4F7B9026-36AD-42E4-B172-8D68F3A339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6" name="Picture 6" descr="May be an image of 2 people and indoor">
            <a:extLst>
              <a:ext uri="{FF2B5EF4-FFF2-40B4-BE49-F238E27FC236}">
                <a16:creationId xmlns:a16="http://schemas.microsoft.com/office/drawing/2014/main" xmlns="" id="{64D477C6-91FA-22D2-A2CA-4ABE2E5F4AEF}"/>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22361" b="-3"/>
          <a:stretch/>
        </p:blipFill>
        <p:spPr bwMode="auto">
          <a:xfrm>
            <a:off x="192528" y="171716"/>
            <a:ext cx="3793268" cy="6514565"/>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descr="May be an image of 2 people, people standing, indoor and text that says &quot;keeping it clean&quot;">
            <a:extLst>
              <a:ext uri="{FF2B5EF4-FFF2-40B4-BE49-F238E27FC236}">
                <a16:creationId xmlns:a16="http://schemas.microsoft.com/office/drawing/2014/main" xmlns="" id="{D7953906-BEC0-30A1-EE0F-53DF00E620D9}"/>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655" r="17099" b="-3"/>
          <a:stretch/>
        </p:blipFill>
        <p:spPr bwMode="auto">
          <a:xfrm>
            <a:off x="4184538" y="171716"/>
            <a:ext cx="3822924" cy="6514565"/>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May be an image of food">
            <a:extLst>
              <a:ext uri="{FF2B5EF4-FFF2-40B4-BE49-F238E27FC236}">
                <a16:creationId xmlns:a16="http://schemas.microsoft.com/office/drawing/2014/main" xmlns="" id="{049212D1-E8FA-68AB-415F-04454E6FD175}"/>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9140" r="13104" b="-3"/>
          <a:stretch/>
        </p:blipFill>
        <p:spPr bwMode="auto">
          <a:xfrm>
            <a:off x="8188032" y="171716"/>
            <a:ext cx="3799007" cy="65145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5199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4697CDA-BDB7-4883-B48B-1D4EDB2F0E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E1023B7-86F6-EA3C-CABC-BBF50D4A301F}"/>
              </a:ext>
            </a:extLst>
          </p:cNvPr>
          <p:cNvSpPr>
            <a:spLocks noGrp="1"/>
          </p:cNvSpPr>
          <p:nvPr>
            <p:ph type="title"/>
          </p:nvPr>
        </p:nvSpPr>
        <p:spPr>
          <a:xfrm>
            <a:off x="1629751" y="934327"/>
            <a:ext cx="8924392" cy="1058275"/>
          </a:xfrm>
        </p:spPr>
        <p:txBody>
          <a:bodyPr>
            <a:normAutofit/>
          </a:bodyPr>
          <a:lstStyle/>
          <a:p>
            <a:pPr algn="ctr"/>
            <a:r>
              <a:rPr lang="en-GB" dirty="0"/>
              <a:t>Jnr Youth Café </a:t>
            </a:r>
            <a:endParaRPr lang="en-GB"/>
          </a:p>
        </p:txBody>
      </p:sp>
      <p:sp>
        <p:nvSpPr>
          <p:cNvPr id="10" name="Freeform: Shape 9">
            <a:extLst>
              <a:ext uri="{FF2B5EF4-FFF2-40B4-BE49-F238E27FC236}">
                <a16:creationId xmlns:a16="http://schemas.microsoft.com/office/drawing/2014/main" xmlns="" id="{6295B176-FA0E-4B6A-A190-5E2E82BEA5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6">
            <a:extLst>
              <a:ext uri="{FF2B5EF4-FFF2-40B4-BE49-F238E27FC236}">
                <a16:creationId xmlns:a16="http://schemas.microsoft.com/office/drawing/2014/main" xmlns="" id="{48F779DE-4744-42D6-9C74-33EC94460C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7186414D-5E4F-0B19-8884-F35949B18644}"/>
              </a:ext>
            </a:extLst>
          </p:cNvPr>
          <p:cNvSpPr>
            <a:spLocks noGrp="1"/>
          </p:cNvSpPr>
          <p:nvPr>
            <p:ph idx="1"/>
          </p:nvPr>
        </p:nvSpPr>
        <p:spPr>
          <a:xfrm>
            <a:off x="1941207" y="2752316"/>
            <a:ext cx="8309586" cy="2756848"/>
          </a:xfrm>
        </p:spPr>
        <p:txBody>
          <a:bodyPr>
            <a:normAutofit/>
          </a:bodyPr>
          <a:lstStyle/>
          <a:p>
            <a:r>
              <a:rPr lang="en-US" sz="2000" b="0" i="0" dirty="0">
                <a:effectLst/>
                <a:latin typeface="Segoe UI Historic" panose="020B0502040204020203" pitchFamily="34" charset="0"/>
              </a:rPr>
              <a:t>Games sessions including - Twister , Air Hockey , Ten Pin Bowling, Connect 4 , Lego Mania , Giant Dominoes , Snake &amp; Ladders </a:t>
            </a:r>
          </a:p>
          <a:p>
            <a:r>
              <a:rPr lang="en-US" sz="2000" dirty="0">
                <a:latin typeface="Segoe UI Historic" panose="020B0502040204020203" pitchFamily="34" charset="0"/>
              </a:rPr>
              <a:t>Arts &amp; Crafts </a:t>
            </a:r>
          </a:p>
          <a:p>
            <a:r>
              <a:rPr lang="en-US" sz="2000" b="0" i="0" dirty="0">
                <a:effectLst/>
                <a:latin typeface="Segoe UI Historic" panose="020B0502040204020203" pitchFamily="34" charset="0"/>
              </a:rPr>
              <a:t>Creating Family Tree’s </a:t>
            </a:r>
          </a:p>
          <a:p>
            <a:r>
              <a:rPr lang="en-US" sz="2000" dirty="0">
                <a:latin typeface="Segoe UI Historic" panose="020B0502040204020203" pitchFamily="34" charset="0"/>
              </a:rPr>
              <a:t>Indoor Fluffy Snowball fights </a:t>
            </a:r>
            <a:endParaRPr lang="en-US" sz="2000" b="0" i="0" dirty="0">
              <a:effectLst/>
              <a:latin typeface="Segoe UI Historic" panose="020B0502040204020203" pitchFamily="34" charset="0"/>
            </a:endParaRPr>
          </a:p>
          <a:p>
            <a:endParaRPr lang="en-GB" sz="2000" dirty="0"/>
          </a:p>
        </p:txBody>
      </p:sp>
    </p:spTree>
    <p:extLst>
      <p:ext uri="{BB962C8B-B14F-4D97-AF65-F5344CB8AC3E}">
        <p14:creationId xmlns:p14="http://schemas.microsoft.com/office/powerpoint/2010/main" xmlns="" val="1722657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311D782-A0CD-EBA6-D3DC-C342CAEA3A59}"/>
              </a:ext>
            </a:extLst>
          </p:cNvPr>
          <p:cNvSpPr>
            <a:spLocks noGrp="1"/>
          </p:cNvSpPr>
          <p:nvPr>
            <p:ph type="title"/>
          </p:nvPr>
        </p:nvSpPr>
        <p:spPr>
          <a:xfrm>
            <a:off x="686834" y="1153572"/>
            <a:ext cx="3200400" cy="4461163"/>
          </a:xfrm>
        </p:spPr>
        <p:txBody>
          <a:bodyPr>
            <a:normAutofit/>
          </a:bodyPr>
          <a:lstStyle/>
          <a:p>
            <a:r>
              <a:rPr lang="en-GB">
                <a:solidFill>
                  <a:srgbClr val="FFFFFF"/>
                </a:solidFill>
              </a:rPr>
              <a:t>Numbers </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26F42D10-5ED6-2EA2-095C-8C11D4B6F093}"/>
              </a:ext>
            </a:extLst>
          </p:cNvPr>
          <p:cNvSpPr>
            <a:spLocks noGrp="1"/>
          </p:cNvSpPr>
          <p:nvPr>
            <p:ph idx="1"/>
          </p:nvPr>
        </p:nvSpPr>
        <p:spPr>
          <a:xfrm>
            <a:off x="4447308" y="591344"/>
            <a:ext cx="6906491" cy="5585619"/>
          </a:xfrm>
        </p:spPr>
        <p:txBody>
          <a:bodyPr anchor="ctr">
            <a:normAutofit/>
          </a:bodyPr>
          <a:lstStyle/>
          <a:p>
            <a:r>
              <a:rPr lang="en-GB" dirty="0"/>
              <a:t>Contacts – 312</a:t>
            </a:r>
          </a:p>
          <a:p>
            <a:r>
              <a:rPr lang="en-GB" dirty="0"/>
              <a:t>Learning Hours – 417 </a:t>
            </a:r>
          </a:p>
          <a:p>
            <a:r>
              <a:rPr lang="en-GB" dirty="0"/>
              <a:t>Programmed Activities – 24  </a:t>
            </a:r>
          </a:p>
        </p:txBody>
      </p:sp>
    </p:spTree>
    <p:extLst>
      <p:ext uri="{BB962C8B-B14F-4D97-AF65-F5344CB8AC3E}">
        <p14:creationId xmlns:p14="http://schemas.microsoft.com/office/powerpoint/2010/main" xmlns="" val="1387879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3" name="Rectangle 4112">
            <a:extLst>
              <a:ext uri="{FF2B5EF4-FFF2-40B4-BE49-F238E27FC236}">
                <a16:creationId xmlns:a16="http://schemas.microsoft.com/office/drawing/2014/main" xmlns="" id="{E1A92768-C90D-4200-8975-84CC4D4BC9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6" name="Picture 10" descr="May be an image of 10 people, child, people standing and indoor">
            <a:extLst>
              <a:ext uri="{FF2B5EF4-FFF2-40B4-BE49-F238E27FC236}">
                <a16:creationId xmlns:a16="http://schemas.microsoft.com/office/drawing/2014/main" xmlns="" id="{BB41A20C-C6F8-0D3F-6FF4-B386EDA00C62}"/>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179" r="6227" b="-2"/>
          <a:stretch/>
        </p:blipFill>
        <p:spPr bwMode="auto">
          <a:xfrm>
            <a:off x="20" y="10"/>
            <a:ext cx="4003019" cy="3388883"/>
          </a:xfrm>
          <a:prstGeom prst="rect">
            <a:avLst/>
          </a:prstGeom>
          <a:noFill/>
          <a:extLst>
            <a:ext uri="{909E8E84-426E-40DD-AFC4-6F175D3DCCD1}">
              <a14:hiddenFill xmlns:a14="http://schemas.microsoft.com/office/drawing/2010/main" xmlns="">
                <a:solidFill>
                  <a:srgbClr val="FFFFFF"/>
                </a:solidFill>
              </a14:hiddenFill>
            </a:ext>
          </a:extLst>
        </p:spPr>
      </p:pic>
      <p:pic>
        <p:nvPicPr>
          <p:cNvPr id="4108" name="Picture 12" descr="May be an image of 12 people, people standing and indoor">
            <a:extLst>
              <a:ext uri="{FF2B5EF4-FFF2-40B4-BE49-F238E27FC236}">
                <a16:creationId xmlns:a16="http://schemas.microsoft.com/office/drawing/2014/main" xmlns="" id="{86CC4762-E87E-2E59-3194-074CE2A2AC13}"/>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596" r="5424" b="4"/>
          <a:stretch/>
        </p:blipFill>
        <p:spPr bwMode="auto">
          <a:xfrm>
            <a:off x="4094479" y="10"/>
            <a:ext cx="4014047" cy="3383270"/>
          </a:xfrm>
          <a:prstGeom prst="rect">
            <a:avLst/>
          </a:prstGeom>
          <a:noFill/>
          <a:extLst>
            <a:ext uri="{909E8E84-426E-40DD-AFC4-6F175D3DCCD1}">
              <a14:hiddenFill xmlns:a14="http://schemas.microsoft.com/office/drawing/2010/main" xmlns="">
                <a:solidFill>
                  <a:srgbClr val="FFFFFF"/>
                </a:solidFill>
              </a14:hiddenFill>
            </a:ext>
          </a:extLst>
        </p:spPr>
      </p:pic>
      <p:pic>
        <p:nvPicPr>
          <p:cNvPr id="4104" name="Picture 8" descr="May be an image of 5 people and child">
            <a:extLst>
              <a:ext uri="{FF2B5EF4-FFF2-40B4-BE49-F238E27FC236}">
                <a16:creationId xmlns:a16="http://schemas.microsoft.com/office/drawing/2014/main" xmlns="" id="{6C5CAC3D-552D-C17A-064D-BF3C0386D15E}"/>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21516" r="-3" b="15094"/>
          <a:stretch/>
        </p:blipFill>
        <p:spPr bwMode="auto">
          <a:xfrm>
            <a:off x="8188960" y="10"/>
            <a:ext cx="4003039" cy="3383270"/>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May be an image of 2 people, people standing and indoor">
            <a:extLst>
              <a:ext uri="{FF2B5EF4-FFF2-40B4-BE49-F238E27FC236}">
                <a16:creationId xmlns:a16="http://schemas.microsoft.com/office/drawing/2014/main" xmlns="" id="{BFFFBF92-1F22-18BD-4563-94A351747832}"/>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21804" r="-3" b="14700"/>
          <a:stretch/>
        </p:blipFill>
        <p:spPr bwMode="auto">
          <a:xfrm>
            <a:off x="20" y="3469102"/>
            <a:ext cx="4003019" cy="3388893"/>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descr="May be an image of 3 people and child">
            <a:extLst>
              <a:ext uri="{FF2B5EF4-FFF2-40B4-BE49-F238E27FC236}">
                <a16:creationId xmlns:a16="http://schemas.microsoft.com/office/drawing/2014/main" xmlns="" id="{45893762-0233-F1E3-1F58-F8D1E55DD0D0}"/>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8298" r="2723" b="4"/>
          <a:stretch/>
        </p:blipFill>
        <p:spPr bwMode="auto">
          <a:xfrm>
            <a:off x="4094479" y="3469102"/>
            <a:ext cx="4014047" cy="3383280"/>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May be an image of 9 people, child and text that says &quot;Twister&quot;">
            <a:extLst>
              <a:ext uri="{FF2B5EF4-FFF2-40B4-BE49-F238E27FC236}">
                <a16:creationId xmlns:a16="http://schemas.microsoft.com/office/drawing/2014/main" xmlns="" id="{B9694C5A-C233-616F-1D9C-23B2FCCDCFD6}"/>
              </a:ext>
            </a:extLst>
          </p:cNvPr>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11077" r="572" b="-3"/>
          <a:stretch/>
        </p:blipFill>
        <p:spPr bwMode="auto">
          <a:xfrm>
            <a:off x="8199966" y="3469102"/>
            <a:ext cx="3992034" cy="33888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59196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DB06368-E942-2580-7644-6934A807BF0C}"/>
              </a:ext>
            </a:extLst>
          </p:cNvPr>
          <p:cNvSpPr>
            <a:spLocks noGrp="1"/>
          </p:cNvSpPr>
          <p:nvPr>
            <p:ph type="title"/>
          </p:nvPr>
        </p:nvSpPr>
        <p:spPr>
          <a:xfrm>
            <a:off x="686834" y="1153572"/>
            <a:ext cx="3200400" cy="4461163"/>
          </a:xfrm>
        </p:spPr>
        <p:txBody>
          <a:bodyPr>
            <a:normAutofit/>
          </a:bodyPr>
          <a:lstStyle/>
          <a:p>
            <a:r>
              <a:rPr lang="en-GB">
                <a:solidFill>
                  <a:srgbClr val="FFFFFF"/>
                </a:solidFill>
              </a:rPr>
              <a:t>Snr Youth Café </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0977F601-8E57-C7D0-DB06-0EBEA97BF1AB}"/>
              </a:ext>
            </a:extLst>
          </p:cNvPr>
          <p:cNvSpPr>
            <a:spLocks noGrp="1"/>
          </p:cNvSpPr>
          <p:nvPr>
            <p:ph idx="1"/>
          </p:nvPr>
        </p:nvSpPr>
        <p:spPr>
          <a:xfrm>
            <a:off x="4447308" y="591344"/>
            <a:ext cx="6906491" cy="5585619"/>
          </a:xfrm>
        </p:spPr>
        <p:txBody>
          <a:bodyPr anchor="ctr">
            <a:normAutofit/>
          </a:bodyPr>
          <a:lstStyle/>
          <a:p>
            <a:r>
              <a:rPr lang="en-US" b="0" i="0" dirty="0">
                <a:effectLst/>
                <a:latin typeface="Segoe UI Historic" panose="020B0502040204020203" pitchFamily="34" charset="0"/>
              </a:rPr>
              <a:t>Slime making </a:t>
            </a:r>
          </a:p>
          <a:p>
            <a:r>
              <a:rPr lang="en-US" b="0" i="0" dirty="0">
                <a:effectLst/>
                <a:latin typeface="Segoe UI Historic" panose="020B0502040204020203" pitchFamily="34" charset="0"/>
              </a:rPr>
              <a:t>Completing their Inspire 2022 Booklets </a:t>
            </a:r>
          </a:p>
          <a:p>
            <a:r>
              <a:rPr lang="en-US" b="0" i="0" dirty="0">
                <a:effectLst/>
                <a:latin typeface="Segoe UI Historic" panose="020B0502040204020203" pitchFamily="34" charset="0"/>
              </a:rPr>
              <a:t>Air hockey competitions</a:t>
            </a:r>
          </a:p>
          <a:p>
            <a:r>
              <a:rPr lang="en-US" dirty="0">
                <a:latin typeface="Segoe UI Historic" panose="020B0502040204020203" pitchFamily="34" charset="0"/>
              </a:rPr>
              <a:t>Indoor Rowing Time Races with Teagan </a:t>
            </a:r>
          </a:p>
          <a:p>
            <a:r>
              <a:rPr lang="en-US" b="0" i="0" dirty="0">
                <a:effectLst/>
                <a:latin typeface="Segoe UI Historic" panose="020B0502040204020203" pitchFamily="34" charset="0"/>
              </a:rPr>
              <a:t>And at every session young people request Wanda’s Triple Chocolate Hot Chocolate with Mallows &amp; Cream</a:t>
            </a:r>
          </a:p>
          <a:p>
            <a:endParaRPr lang="en-GB" dirty="0"/>
          </a:p>
        </p:txBody>
      </p:sp>
    </p:spTree>
    <p:extLst>
      <p:ext uri="{BB962C8B-B14F-4D97-AF65-F5344CB8AC3E}">
        <p14:creationId xmlns:p14="http://schemas.microsoft.com/office/powerpoint/2010/main" xmlns="" val="4195613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0" name="Rectangle 5129">
            <a:extLst>
              <a:ext uri="{FF2B5EF4-FFF2-40B4-BE49-F238E27FC236}">
                <a16:creationId xmlns:a16="http://schemas.microsoft.com/office/drawing/2014/main" xmlns="" id="{6742736B-1326-450B-9240-348937388E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4" name="E69E7051-7245-477F-BC47-FEED21C14036" descr="IMG_1311.jpg">
            <a:extLst>
              <a:ext uri="{FF2B5EF4-FFF2-40B4-BE49-F238E27FC236}">
                <a16:creationId xmlns:a16="http://schemas.microsoft.com/office/drawing/2014/main" xmlns="" id="{E17F2253-0957-F31D-1DAA-0180D1D66667}"/>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2868" r="-2" b="28462"/>
          <a:stretch/>
        </p:blipFill>
        <p:spPr bwMode="auto">
          <a:xfrm>
            <a:off x="471944" y="555217"/>
            <a:ext cx="4268712" cy="333922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2" name="C293D170-EFDD-413F-942A-A9CA34F4D5F6" descr="IMG_1322.jpg">
            <a:extLst>
              <a:ext uri="{FF2B5EF4-FFF2-40B4-BE49-F238E27FC236}">
                <a16:creationId xmlns:a16="http://schemas.microsoft.com/office/drawing/2014/main" xmlns="" id="{BDD846CD-C992-6458-5913-335A614ADDDE}"/>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2" b="18469"/>
          <a:stretch/>
        </p:blipFill>
        <p:spPr bwMode="auto">
          <a:xfrm>
            <a:off x="477507" y="4074019"/>
            <a:ext cx="2048359" cy="222678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5" name="0C51D146-74CC-42C2-8F20-DCEE98A0A9A3" descr="IMG_1300.jpg">
            <a:extLst>
              <a:ext uri="{FF2B5EF4-FFF2-40B4-BE49-F238E27FC236}">
                <a16:creationId xmlns:a16="http://schemas.microsoft.com/office/drawing/2014/main" xmlns="" id="{40DFC5A3-CA1B-50AB-E62A-5551AEB42D58}"/>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2620" b="5996"/>
          <a:stretch/>
        </p:blipFill>
        <p:spPr bwMode="auto">
          <a:xfrm>
            <a:off x="2686733" y="4072045"/>
            <a:ext cx="2053923" cy="222876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A115661F-EA86-496C-92E8-437338CF378B" descr="IMG_1312.jpg">
            <a:extLst>
              <a:ext uri="{FF2B5EF4-FFF2-40B4-BE49-F238E27FC236}">
                <a16:creationId xmlns:a16="http://schemas.microsoft.com/office/drawing/2014/main" xmlns="" id="{04A6F1B3-1E04-A862-2468-69C1340C9C68}"/>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10015" r="1" b="26493"/>
          <a:stretch/>
        </p:blipFill>
        <p:spPr bwMode="auto">
          <a:xfrm>
            <a:off x="4933183" y="555218"/>
            <a:ext cx="6786873" cy="574558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60516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xmlns="" id="{04C21BAE-6866-4C7A-A7EC-C1B2E572D5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40060711-CCF5-4AF1-A630-DDCB650CE41A" descr="IMG_0620.jpg">
            <a:extLst>
              <a:ext uri="{FF2B5EF4-FFF2-40B4-BE49-F238E27FC236}">
                <a16:creationId xmlns:a16="http://schemas.microsoft.com/office/drawing/2014/main" xmlns="" id="{B6EF3DB5-2499-5EC3-A0CB-E21E870E3679}"/>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5472" b="42340"/>
          <a:stretch/>
        </p:blipFill>
        <p:spPr bwMode="auto">
          <a:xfrm>
            <a:off x="1" y="1"/>
            <a:ext cx="12192000" cy="685799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useBgFill="1">
        <p:nvSpPr>
          <p:cNvPr id="2057" name="Freeform: Shape 2056">
            <a:extLst>
              <a:ext uri="{FF2B5EF4-FFF2-40B4-BE49-F238E27FC236}">
                <a16:creationId xmlns:a16="http://schemas.microsoft.com/office/drawing/2014/main" xmlns="" id="{7E7D0C94-08B4-48AE-8813-CC4D60294F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77E2CF8E-3443-2811-9A98-219B5BB69E7F}"/>
              </a:ext>
            </a:extLst>
          </p:cNvPr>
          <p:cNvSpPr>
            <a:spLocks noGrp="1"/>
          </p:cNvSpPr>
          <p:nvPr>
            <p:ph type="title"/>
          </p:nvPr>
        </p:nvSpPr>
        <p:spPr>
          <a:xfrm>
            <a:off x="1037809" y="1071350"/>
            <a:ext cx="4775162" cy="1339382"/>
          </a:xfrm>
        </p:spPr>
        <p:txBody>
          <a:bodyPr vert="horz" lIns="91440" tIns="45720" rIns="91440" bIns="45720" rtlCol="0" anchor="ctr">
            <a:normAutofit/>
          </a:bodyPr>
          <a:lstStyle/>
          <a:p>
            <a:pPr algn="ctr"/>
            <a:r>
              <a:rPr lang="en-US" sz="3600"/>
              <a:t>Inspire 2022 Dynamic Youth Award</a:t>
            </a:r>
          </a:p>
        </p:txBody>
      </p:sp>
      <p:sp>
        <p:nvSpPr>
          <p:cNvPr id="2059" name="Rectangle 6">
            <a:extLst>
              <a:ext uri="{FF2B5EF4-FFF2-40B4-BE49-F238E27FC236}">
                <a16:creationId xmlns:a16="http://schemas.microsoft.com/office/drawing/2014/main" xmlns="" id="{F0C518C2-0AA4-470C-87B9-9CBF428FBA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0EC7BF26-CC7A-CC01-A03B-A1E334B7E118}"/>
              </a:ext>
            </a:extLst>
          </p:cNvPr>
          <p:cNvSpPr>
            <a:spLocks noGrp="1"/>
          </p:cNvSpPr>
          <p:nvPr>
            <p:ph sz="half" idx="1"/>
          </p:nvPr>
        </p:nvSpPr>
        <p:spPr>
          <a:xfrm>
            <a:off x="1189319" y="2547257"/>
            <a:ext cx="4458446" cy="3109740"/>
          </a:xfrm>
        </p:spPr>
        <p:txBody>
          <a:bodyPr vert="horz" lIns="91440" tIns="45720" rIns="91440" bIns="45720" rtlCol="0" anchor="ctr">
            <a:normAutofit/>
          </a:bodyPr>
          <a:lstStyle/>
          <a:p>
            <a:r>
              <a:rPr lang="en-US" sz="2000" dirty="0"/>
              <a:t>After successfully receiving funding from Youth Scotland for the X-Treme Lego Christmas Party and well being bags for the older people, </a:t>
            </a:r>
          </a:p>
          <a:p>
            <a:r>
              <a:rPr lang="en-US" sz="2000" dirty="0"/>
              <a:t>Each young people has created a portfolio and completed their Dynamic Youth Award Booklet, </a:t>
            </a:r>
          </a:p>
          <a:p>
            <a:r>
              <a:rPr lang="en-US" sz="2000" dirty="0"/>
              <a:t>Their portfolios have been sent to Youth Scotland to be verified.</a:t>
            </a:r>
          </a:p>
        </p:txBody>
      </p:sp>
    </p:spTree>
    <p:extLst>
      <p:ext uri="{BB962C8B-B14F-4D97-AF65-F5344CB8AC3E}">
        <p14:creationId xmlns:p14="http://schemas.microsoft.com/office/powerpoint/2010/main" xmlns="" val="2455167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xmlns="" id="{B8500053-B09B-80FA-72CC-E9C7788F3A9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72120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6A1473A6-3F22-483E-8A30-80B9D2B145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xmlns="" id="{AA1375E3-3E53-4D75-BAB7-E5929BFCB25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xmlns="" id="{0BBEEF67-3DDF-46CF-8CD5-EA5F0E4FB07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xmlns="" id="{8FAC1C95-F817-487C-B8B2-CF141FBB1C2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xmlns="" id="{C2C5363A-D941-4AA1-8D38-D7E44A1E2E01}"/>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xmlns="" id="{30D0FDFC-42F1-B497-85A4-2FAE1714E1E4}"/>
              </a:ext>
            </a:extLst>
          </p:cNvPr>
          <p:cNvSpPr>
            <a:spLocks noGrp="1"/>
          </p:cNvSpPr>
          <p:nvPr>
            <p:ph type="title"/>
          </p:nvPr>
        </p:nvSpPr>
        <p:spPr>
          <a:xfrm>
            <a:off x="1098468" y="885651"/>
            <a:ext cx="3229803" cy="4624603"/>
          </a:xfrm>
        </p:spPr>
        <p:txBody>
          <a:bodyPr>
            <a:normAutofit/>
          </a:bodyPr>
          <a:lstStyle/>
          <a:p>
            <a:r>
              <a:rPr lang="en-GB">
                <a:solidFill>
                  <a:srgbClr val="FFFFFF"/>
                </a:solidFill>
              </a:rPr>
              <a:t>Creativity in Care Session’s</a:t>
            </a:r>
          </a:p>
        </p:txBody>
      </p:sp>
      <p:sp>
        <p:nvSpPr>
          <p:cNvPr id="3" name="Content Placeholder 2">
            <a:extLst>
              <a:ext uri="{FF2B5EF4-FFF2-40B4-BE49-F238E27FC236}">
                <a16:creationId xmlns:a16="http://schemas.microsoft.com/office/drawing/2014/main" xmlns="" id="{19D74597-7820-259B-A8A9-FA5D571B3E0A}"/>
              </a:ext>
            </a:extLst>
          </p:cNvPr>
          <p:cNvSpPr>
            <a:spLocks noGrp="1"/>
          </p:cNvSpPr>
          <p:nvPr>
            <p:ph idx="1"/>
          </p:nvPr>
        </p:nvSpPr>
        <p:spPr>
          <a:xfrm>
            <a:off x="4978708" y="885651"/>
            <a:ext cx="6525220" cy="4616849"/>
          </a:xfrm>
        </p:spPr>
        <p:txBody>
          <a:bodyPr anchor="ctr">
            <a:normAutofit/>
          </a:bodyPr>
          <a:lstStyle/>
          <a:p>
            <a:r>
              <a:rPr lang="en-US" sz="2200" b="0" i="0" dirty="0">
                <a:effectLst/>
                <a:latin typeface="Segoe UI Historic" panose="020B0502040204020203" pitchFamily="34" charset="0"/>
              </a:rPr>
              <a:t>Fabulous </a:t>
            </a:r>
            <a:r>
              <a:rPr lang="en-US" sz="2200" dirty="0">
                <a:latin typeface="Segoe UI Historic" panose="020B0502040204020203" pitchFamily="34" charset="0"/>
              </a:rPr>
              <a:t>session </a:t>
            </a:r>
            <a:r>
              <a:rPr lang="en-US" sz="2200" b="0" i="0" dirty="0">
                <a:effectLst/>
                <a:latin typeface="Segoe UI Historic" panose="020B0502040204020203" pitchFamily="34" charset="0"/>
              </a:rPr>
              <a:t>with Karrie and Chris from Creativity in Care and our budding young puppet makers enjoying taking part in The Hand-In-Hand puppetry story project as part of Windows of Reality project.</a:t>
            </a:r>
          </a:p>
          <a:p>
            <a:r>
              <a:rPr lang="en-US" sz="2200" b="0" i="0" dirty="0">
                <a:effectLst/>
                <a:latin typeface="Segoe UI Historic" panose="020B0502040204020203" pitchFamily="34" charset="0"/>
              </a:rPr>
              <a:t>The project explores Belonging and Connectedness as a continuation of our compassionate communities (death, dying, grief) work and working towards our 2023 show which combines Highland covid-stories with puppetry. </a:t>
            </a:r>
          </a:p>
          <a:p>
            <a:r>
              <a:rPr lang="en-US" sz="2200" b="0" i="0" dirty="0">
                <a:effectLst/>
                <a:latin typeface="Segoe UI Historic" panose="020B0502040204020203" pitchFamily="34" charset="0"/>
              </a:rPr>
              <a:t>It will share some of the knowledge and expertise that exists in our neighborhoods </a:t>
            </a:r>
            <a:endParaRPr lang="en-GB" sz="2200" dirty="0"/>
          </a:p>
        </p:txBody>
      </p:sp>
    </p:spTree>
    <p:extLst>
      <p:ext uri="{BB962C8B-B14F-4D97-AF65-F5344CB8AC3E}">
        <p14:creationId xmlns:p14="http://schemas.microsoft.com/office/powerpoint/2010/main" xmlns="" val="90347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6">
            <a:extLst>
              <a:ext uri="{FF2B5EF4-FFF2-40B4-BE49-F238E27FC236}">
                <a16:creationId xmlns:a16="http://schemas.microsoft.com/office/drawing/2014/main" xmlns="" id="{25B97239-2685-48C8-8104-1D4E4E383D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Picture 4" descr="May be an image of 4 people and indoor">
            <a:extLst>
              <a:ext uri="{FF2B5EF4-FFF2-40B4-BE49-F238E27FC236}">
                <a16:creationId xmlns:a16="http://schemas.microsoft.com/office/drawing/2014/main" xmlns="" id="{F19C08D2-9493-3F71-D1C7-E4CCF46AB042}"/>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8350" r="-2" b="41593"/>
          <a:stretch/>
        </p:blipFill>
        <p:spPr bwMode="auto">
          <a:xfrm>
            <a:off x="321734" y="321733"/>
            <a:ext cx="5674894" cy="3030842"/>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May be an image of 1 person, standing and indoor">
            <a:extLst>
              <a:ext uri="{FF2B5EF4-FFF2-40B4-BE49-F238E27FC236}">
                <a16:creationId xmlns:a16="http://schemas.microsoft.com/office/drawing/2014/main" xmlns="" id="{C53913EC-FA83-F4CC-2F9A-2070A65A1289}"/>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2602" r="1" b="19598"/>
          <a:stretch/>
        </p:blipFill>
        <p:spPr bwMode="auto">
          <a:xfrm>
            <a:off x="321735" y="3524289"/>
            <a:ext cx="2676579" cy="2776517"/>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May be an image of 5 people and people standing">
            <a:extLst>
              <a:ext uri="{FF2B5EF4-FFF2-40B4-BE49-F238E27FC236}">
                <a16:creationId xmlns:a16="http://schemas.microsoft.com/office/drawing/2014/main" xmlns="" id="{A2640983-8A48-A80D-4F9D-4A1E20FE066C}"/>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26351" r="1" b="1"/>
          <a:stretch/>
        </p:blipFill>
        <p:spPr bwMode="auto">
          <a:xfrm>
            <a:off x="3159553" y="3514855"/>
            <a:ext cx="2837076" cy="278595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May be an image of 1 person">
            <a:extLst>
              <a:ext uri="{FF2B5EF4-FFF2-40B4-BE49-F238E27FC236}">
                <a16:creationId xmlns:a16="http://schemas.microsoft.com/office/drawing/2014/main" xmlns="" id="{F830ED42-60B1-A029-F5AF-BFEF4D39C258}"/>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13454" r="-2" b="7524"/>
          <a:stretch/>
        </p:blipFill>
        <p:spPr bwMode="auto">
          <a:xfrm>
            <a:off x="6195373" y="321733"/>
            <a:ext cx="5674892" cy="59790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74051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 name="Rectangle 1033">
            <a:extLst>
              <a:ext uri="{FF2B5EF4-FFF2-40B4-BE49-F238E27FC236}">
                <a16:creationId xmlns:a16="http://schemas.microsoft.com/office/drawing/2014/main" xmlns="" id="{B78EDDD3-C548-48EF-B3CA-B290B1719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221B87CC-4B8D-4B78-AD21-B65C7EF1DC58" descr="IMG_1544.JPG">
            <a:extLst>
              <a:ext uri="{FF2B5EF4-FFF2-40B4-BE49-F238E27FC236}">
                <a16:creationId xmlns:a16="http://schemas.microsoft.com/office/drawing/2014/main" xmlns="" id="{2A9AF519-C837-DDC9-624D-EBE1CE80359B}"/>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9201" r="12951" b="-2"/>
          <a:stretch/>
        </p:blipFill>
        <p:spPr bwMode="auto">
          <a:xfrm>
            <a:off x="196731" y="166533"/>
            <a:ext cx="3809612" cy="652493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44414C4C-4E36-424C-93AE-4D90B9BE0D96" descr="IMG_1546.JPG">
            <a:extLst>
              <a:ext uri="{FF2B5EF4-FFF2-40B4-BE49-F238E27FC236}">
                <a16:creationId xmlns:a16="http://schemas.microsoft.com/office/drawing/2014/main" xmlns="" id="{02855D46-E3BF-F2D0-D3CA-26A59E307C60}"/>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4275" r="8122" b="-2"/>
          <a:stretch/>
        </p:blipFill>
        <p:spPr bwMode="auto">
          <a:xfrm>
            <a:off x="4196497" y="166533"/>
            <a:ext cx="3797618" cy="652493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D5740C91-98DF-4266-8BDC-8AAD369A58D1" descr="IMG_1549.JPG">
            <a:extLst>
              <a:ext uri="{FF2B5EF4-FFF2-40B4-BE49-F238E27FC236}">
                <a16:creationId xmlns:a16="http://schemas.microsoft.com/office/drawing/2014/main" xmlns="" id="{CEA31829-2644-6435-3523-C38770FB9273}"/>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8596" r="2" b="19396"/>
          <a:stretch/>
        </p:blipFill>
        <p:spPr bwMode="auto">
          <a:xfrm>
            <a:off x="8183346" y="166533"/>
            <a:ext cx="3822808" cy="316065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 name="B48DEEE8-FE33-4EE6-91E1-8B664B9665C1" descr="IMG_1547.JPG">
            <a:extLst>
              <a:ext uri="{FF2B5EF4-FFF2-40B4-BE49-F238E27FC236}">
                <a16:creationId xmlns:a16="http://schemas.microsoft.com/office/drawing/2014/main" xmlns="" id="{8ECED31E-8102-E7FD-24E7-5719F475AAAA}"/>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4104" r="2" b="33416"/>
          <a:stretch/>
        </p:blipFill>
        <p:spPr bwMode="auto">
          <a:xfrm>
            <a:off x="8183346" y="3506741"/>
            <a:ext cx="3822808" cy="318472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23673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F537717-E8FF-81EB-921A-B6CE715BF461}"/>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1-1s 	</a:t>
            </a:r>
          </a:p>
        </p:txBody>
      </p:sp>
      <p:sp>
        <p:nvSpPr>
          <p:cNvPr id="3" name="Content Placeholder 2">
            <a:extLst>
              <a:ext uri="{FF2B5EF4-FFF2-40B4-BE49-F238E27FC236}">
                <a16:creationId xmlns:a16="http://schemas.microsoft.com/office/drawing/2014/main" xmlns="" id="{D818B993-A510-EE2C-1637-655EF2045483}"/>
              </a:ext>
            </a:extLst>
          </p:cNvPr>
          <p:cNvSpPr>
            <a:spLocks noGrp="1"/>
          </p:cNvSpPr>
          <p:nvPr>
            <p:ph idx="1"/>
          </p:nvPr>
        </p:nvSpPr>
        <p:spPr>
          <a:xfrm>
            <a:off x="4810259" y="649480"/>
            <a:ext cx="6555347" cy="5546047"/>
          </a:xfrm>
        </p:spPr>
        <p:txBody>
          <a:bodyPr anchor="ctr">
            <a:normAutofit/>
          </a:bodyPr>
          <a:lstStyle/>
          <a:p>
            <a:r>
              <a:rPr lang="en-GB" sz="2000" dirty="0"/>
              <a:t>Emotional Check-ins</a:t>
            </a:r>
          </a:p>
          <a:p>
            <a:r>
              <a:rPr lang="en-GB" sz="2000" dirty="0"/>
              <a:t>Building confidence</a:t>
            </a:r>
          </a:p>
          <a:p>
            <a:r>
              <a:rPr lang="en-GB" sz="2000" dirty="0"/>
              <a:t>Supporting YP to take part in school subjects</a:t>
            </a:r>
          </a:p>
          <a:p>
            <a:r>
              <a:rPr lang="en-GB" sz="2000" dirty="0"/>
              <a:t>Young people are struggling with school work and exam pressures, </a:t>
            </a:r>
          </a:p>
          <a:p>
            <a:r>
              <a:rPr lang="en-GB" sz="2000" dirty="0"/>
              <a:t>Young people are telling us they have low mood, feeling anxious.</a:t>
            </a:r>
          </a:p>
          <a:p>
            <a:r>
              <a:rPr lang="en-GB" sz="2000" dirty="0"/>
              <a:t>Supporting YP to create CV, Fill in Job Applications &amp; UCAS Applications </a:t>
            </a:r>
          </a:p>
          <a:p>
            <a:r>
              <a:rPr lang="en-GB" sz="2000" dirty="0"/>
              <a:t>Supporting Young Carers</a:t>
            </a:r>
          </a:p>
          <a:p>
            <a:r>
              <a:rPr lang="en-GB" sz="2000" dirty="0"/>
              <a:t>Working with Ukrainian Families</a:t>
            </a:r>
          </a:p>
          <a:p>
            <a:r>
              <a:rPr lang="en-GB" sz="2000" dirty="0"/>
              <a:t>Cookwell / Bakewell</a:t>
            </a:r>
          </a:p>
          <a:p>
            <a:endParaRPr lang="en-GB" sz="2000" dirty="0"/>
          </a:p>
        </p:txBody>
      </p:sp>
    </p:spTree>
    <p:extLst>
      <p:ext uri="{BB962C8B-B14F-4D97-AF65-F5344CB8AC3E}">
        <p14:creationId xmlns:p14="http://schemas.microsoft.com/office/powerpoint/2010/main" xmlns="" val="48154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B819A166-7571-4003-A6B8-B62034C3ED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2850B79E-D879-81F6-B68D-1F5BC94E9DA8}"/>
              </a:ext>
            </a:extLst>
          </p:cNvPr>
          <p:cNvSpPr>
            <a:spLocks noGrp="1"/>
          </p:cNvSpPr>
          <p:nvPr>
            <p:ph type="title"/>
          </p:nvPr>
        </p:nvSpPr>
        <p:spPr>
          <a:xfrm>
            <a:off x="524741" y="620392"/>
            <a:ext cx="3808268" cy="5504688"/>
          </a:xfrm>
        </p:spPr>
        <p:txBody>
          <a:bodyPr>
            <a:normAutofit/>
          </a:bodyPr>
          <a:lstStyle/>
          <a:p>
            <a:r>
              <a:rPr lang="en-GB" sz="6000" dirty="0">
                <a:solidFill>
                  <a:schemeClr val="bg1"/>
                </a:solidFill>
              </a:rPr>
              <a:t>Careers Day at Fortrose Academy</a:t>
            </a:r>
          </a:p>
        </p:txBody>
      </p:sp>
      <p:graphicFrame>
        <p:nvGraphicFramePr>
          <p:cNvPr id="5" name="Content Placeholder 2">
            <a:extLst>
              <a:ext uri="{FF2B5EF4-FFF2-40B4-BE49-F238E27FC236}">
                <a16:creationId xmlns:a16="http://schemas.microsoft.com/office/drawing/2014/main" xmlns="" id="{2FCADA7A-9FDF-FEDB-9E75-0299912B240D}"/>
              </a:ext>
            </a:extLst>
          </p:cNvPr>
          <p:cNvGraphicFramePr>
            <a:graphicFrameLocks noGrp="1"/>
          </p:cNvGraphicFramePr>
          <p:nvPr>
            <p:ph idx="1"/>
            <p:extLst>
              <p:ext uri="{D42A27DB-BD31-4B8C-83A1-F6EECF244321}">
                <p14:modId xmlns:p14="http://schemas.microsoft.com/office/powerpoint/2010/main" xmlns="" val="330799377"/>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29585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xmlns="" id="{5D13CC36-B950-4F02-9BAF-9A7EB26739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xmlns="" id="{4F2E2428-58BA-458D-AA54-05502E63F3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0B7F8A55-B0EC-6AAC-906D-090EDB95B54E}"/>
              </a:ext>
            </a:extLst>
          </p:cNvPr>
          <p:cNvSpPr>
            <a:spLocks noGrp="1"/>
          </p:cNvSpPr>
          <p:nvPr>
            <p:ph type="title"/>
          </p:nvPr>
        </p:nvSpPr>
        <p:spPr>
          <a:xfrm>
            <a:off x="1137034" y="609600"/>
            <a:ext cx="6881026" cy="1322887"/>
          </a:xfrm>
        </p:spPr>
        <p:txBody>
          <a:bodyPr>
            <a:normAutofit/>
          </a:bodyPr>
          <a:lstStyle/>
          <a:p>
            <a:r>
              <a:rPr lang="en-GB" dirty="0"/>
              <a:t>Partnerships </a:t>
            </a:r>
          </a:p>
        </p:txBody>
      </p:sp>
      <p:sp>
        <p:nvSpPr>
          <p:cNvPr id="3" name="Content Placeholder 2">
            <a:extLst>
              <a:ext uri="{FF2B5EF4-FFF2-40B4-BE49-F238E27FC236}">
                <a16:creationId xmlns:a16="http://schemas.microsoft.com/office/drawing/2014/main" xmlns="" id="{A05393DF-F447-E963-090E-E375ED5E3C1E}"/>
              </a:ext>
            </a:extLst>
          </p:cNvPr>
          <p:cNvSpPr>
            <a:spLocks noGrp="1"/>
          </p:cNvSpPr>
          <p:nvPr>
            <p:ph idx="1"/>
          </p:nvPr>
        </p:nvSpPr>
        <p:spPr>
          <a:xfrm>
            <a:off x="1137034" y="1625600"/>
            <a:ext cx="6573951" cy="5080000"/>
          </a:xfrm>
        </p:spPr>
        <p:txBody>
          <a:bodyPr>
            <a:normAutofit/>
          </a:bodyPr>
          <a:lstStyle/>
          <a:p>
            <a:pPr marL="342900" lvl="0" indent="-342900">
              <a:buFont typeface="Symbol" panose="05050102010706020507" pitchFamily="18" charset="2"/>
              <a:buChar char=""/>
            </a:pPr>
            <a:r>
              <a:rPr lang="en-GB" sz="1050" dirty="0">
                <a:latin typeface="Calibri" panose="020F0502020204030204" pitchFamily="34" charset="0"/>
                <a:cs typeface="Times New Roman" panose="02020603050405020304" pitchFamily="18" charset="0"/>
              </a:rPr>
              <a:t>Ward Manager – Funding &amp; Opportunities &amp; Partnership with Elected members </a:t>
            </a:r>
          </a:p>
          <a:p>
            <a:pPr marL="342900" lvl="0" indent="-342900">
              <a:buFont typeface="Symbol" panose="05050102010706020507" pitchFamily="18" charset="2"/>
              <a:buChar char=""/>
            </a:pPr>
            <a:r>
              <a:rPr lang="en-GB" sz="1050" dirty="0">
                <a:latin typeface="Calibri" panose="020F0502020204030204" pitchFamily="34" charset="0"/>
                <a:cs typeface="Times New Roman" panose="02020603050405020304" pitchFamily="18" charset="0"/>
              </a:rPr>
              <a:t>Highland Council Modern Apprenticeship team meeting – planning – parent nights, employability day – mock interviews etc </a:t>
            </a:r>
          </a:p>
          <a:p>
            <a:pPr marL="342900" lvl="0" indent="-342900">
              <a:buFont typeface="Symbol" panose="05050102010706020507" pitchFamily="18" charset="2"/>
              <a:buChar char=""/>
            </a:pPr>
            <a:r>
              <a:rPr lang="en-GB" sz="1050" dirty="0">
                <a:latin typeface="Calibri" panose="020F0502020204030204" pitchFamily="34" charset="0"/>
                <a:cs typeface="Times New Roman" panose="02020603050405020304" pitchFamily="18" charset="0"/>
              </a:rPr>
              <a:t>Fortrose Academy </a:t>
            </a:r>
          </a:p>
          <a:p>
            <a:pPr marL="342900" lvl="0" indent="-342900">
              <a:buFont typeface="Symbol" panose="05050102010706020507" pitchFamily="18" charset="2"/>
              <a:buChar char=""/>
            </a:pPr>
            <a:r>
              <a:rPr lang="en-GB" sz="1050" dirty="0">
                <a:latin typeface="Calibri" panose="020F0502020204030204" pitchFamily="34" charset="0"/>
                <a:cs typeface="Times New Roman" panose="02020603050405020304" pitchFamily="18" charset="0"/>
              </a:rPr>
              <a:t>Generations Working Together </a:t>
            </a:r>
          </a:p>
          <a:p>
            <a:pPr marL="342900" lvl="0" indent="-342900">
              <a:buFont typeface="Symbol" panose="05050102010706020507" pitchFamily="18" charset="2"/>
              <a:buChar char=""/>
            </a:pPr>
            <a:r>
              <a:rPr lang="en-GB" sz="1050" dirty="0">
                <a:latin typeface="Calibri" panose="020F0502020204030204" pitchFamily="34" charset="0"/>
                <a:cs typeface="Times New Roman" panose="02020603050405020304" pitchFamily="18" charset="0"/>
              </a:rPr>
              <a:t>Community Councils across the Black Isle</a:t>
            </a:r>
          </a:p>
          <a:p>
            <a:pPr marL="342900" lvl="0" indent="-342900">
              <a:spcAft>
                <a:spcPts val="800"/>
              </a:spcAft>
              <a:buFont typeface="Symbol" panose="05050102010706020507" pitchFamily="18" charset="2"/>
              <a:buChar char=""/>
            </a:pPr>
            <a:r>
              <a:rPr lang="en-GB" sz="1050" dirty="0">
                <a:latin typeface="Calibri" panose="020F0502020204030204" pitchFamily="34" charset="0"/>
                <a:cs typeface="Times New Roman" panose="02020603050405020304" pitchFamily="18" charset="0"/>
              </a:rPr>
              <a:t>Tesco Food Share weekly support classes and Cookwell / Bakewell </a:t>
            </a:r>
          </a:p>
          <a:p>
            <a:pPr marL="342900" lvl="0" indent="-342900">
              <a:buFont typeface="Symbol" panose="05050102010706020507" pitchFamily="18" charset="2"/>
              <a:buChar char=""/>
            </a:pPr>
            <a:r>
              <a:rPr lang="en-GB" sz="1050" dirty="0">
                <a:latin typeface="Calibri" panose="020F0502020204030204" pitchFamily="34" charset="0"/>
                <a:cs typeface="Times New Roman" panose="02020603050405020304" pitchFamily="18" charset="0"/>
              </a:rPr>
              <a:t>Black Isle Cares – Intergenerational Sessions </a:t>
            </a:r>
          </a:p>
          <a:p>
            <a:pPr marL="342900" lvl="0" indent="-342900">
              <a:buFont typeface="Symbol" panose="05050102010706020507" pitchFamily="18" charset="2"/>
              <a:buChar char=""/>
            </a:pPr>
            <a:r>
              <a:rPr lang="en-GB" sz="1050" dirty="0">
                <a:latin typeface="Calibri" panose="020F0502020204030204" pitchFamily="34" charset="0"/>
                <a:cs typeface="Times New Roman" panose="02020603050405020304" pitchFamily="18" charset="0"/>
              </a:rPr>
              <a:t>Fortrose Library Staff – Getting to Know Your Techno </a:t>
            </a:r>
          </a:p>
          <a:p>
            <a:pPr marL="342900" lvl="0" indent="-342900">
              <a:buFont typeface="Symbol" panose="05050102010706020507" pitchFamily="18" charset="2"/>
              <a:buChar char=""/>
            </a:pPr>
            <a:r>
              <a:rPr lang="en-GB" sz="1050" dirty="0">
                <a:latin typeface="Calibri" panose="020F0502020204030204" pitchFamily="34" charset="0"/>
                <a:cs typeface="Times New Roman" panose="02020603050405020304" pitchFamily="18" charset="0"/>
              </a:rPr>
              <a:t>ASC – HLH Leadership, Courses &amp; Classes </a:t>
            </a:r>
          </a:p>
          <a:p>
            <a:pPr marL="342900" lvl="0" indent="-342900">
              <a:buFont typeface="Symbol" panose="05050102010706020507" pitchFamily="18" charset="2"/>
              <a:buChar char=""/>
            </a:pPr>
            <a:r>
              <a:rPr lang="en-GB" sz="1050" dirty="0">
                <a:latin typeface="Calibri" panose="020F0502020204030204" pitchFamily="34" charset="0"/>
                <a:cs typeface="Times New Roman" panose="02020603050405020304" pitchFamily="18" charset="0"/>
              </a:rPr>
              <a:t>HSCN – IG Session &amp; Planning </a:t>
            </a:r>
          </a:p>
          <a:p>
            <a:pPr marL="342900" lvl="0" indent="-342900">
              <a:buFont typeface="Symbol" panose="05050102010706020507" pitchFamily="18" charset="2"/>
              <a:buChar char=""/>
            </a:pPr>
            <a:r>
              <a:rPr lang="en-GB" sz="1050" dirty="0">
                <a:latin typeface="Calibri" panose="020F0502020204030204" pitchFamily="34" charset="0"/>
                <a:cs typeface="Times New Roman" panose="02020603050405020304" pitchFamily="18" charset="0"/>
              </a:rPr>
              <a:t>7 primary schools from Across the ASG   - Resilient Kids underway </a:t>
            </a:r>
          </a:p>
          <a:p>
            <a:pPr marL="342900" lvl="0" indent="-342900">
              <a:buFont typeface="Symbol" panose="05050102010706020507" pitchFamily="18" charset="2"/>
              <a:buChar char=""/>
            </a:pPr>
            <a:r>
              <a:rPr lang="en-GB" sz="1050" dirty="0">
                <a:latin typeface="Calibri" panose="020F0502020204030204" pitchFamily="34" charset="0"/>
                <a:cs typeface="Times New Roman" panose="02020603050405020304" pitchFamily="18" charset="0"/>
              </a:rPr>
              <a:t>Well-Being on the Black Isle group partners </a:t>
            </a:r>
          </a:p>
          <a:p>
            <a:pPr marL="342900" indent="-342900">
              <a:buFont typeface="Symbol" panose="05050102010706020507" pitchFamily="18" charset="2"/>
              <a:buChar char=""/>
            </a:pPr>
            <a:r>
              <a:rPr lang="en-GB" sz="1050" dirty="0">
                <a:latin typeface="Calibri" panose="020F0502020204030204" pitchFamily="34" charset="0"/>
                <a:cs typeface="Times New Roman" panose="02020603050405020304" pitchFamily="18" charset="0"/>
              </a:rPr>
              <a:t>British Army- Sargent Sammy </a:t>
            </a:r>
            <a:r>
              <a:rPr lang="en-GB" sz="1050" dirty="0" err="1">
                <a:latin typeface="Calibri" panose="020F0502020204030204" pitchFamily="34" charset="0"/>
                <a:cs typeface="Times New Roman" panose="02020603050405020304" pitchFamily="18" charset="0"/>
              </a:rPr>
              <a:t>O’Gordon</a:t>
            </a:r>
            <a:r>
              <a:rPr lang="en-GB" sz="1050" dirty="0">
                <a:latin typeface="Calibri" panose="020F0502020204030204" pitchFamily="34" charset="0"/>
                <a:cs typeface="Times New Roman" panose="02020603050405020304" pitchFamily="18" charset="0"/>
              </a:rPr>
              <a:t> </a:t>
            </a:r>
          </a:p>
          <a:p>
            <a:pPr marL="342900" indent="-342900">
              <a:buFont typeface="Symbol" panose="05050102010706020507" pitchFamily="18" charset="2"/>
              <a:buChar char=""/>
            </a:pPr>
            <a:r>
              <a:rPr lang="en-GB" sz="1050" dirty="0">
                <a:latin typeface="Calibri" panose="020F0502020204030204" pitchFamily="34" charset="0"/>
                <a:cs typeface="Times New Roman" panose="02020603050405020304" pitchFamily="18" charset="0"/>
              </a:rPr>
              <a:t>Creativity in Care </a:t>
            </a:r>
          </a:p>
          <a:p>
            <a:pPr marL="342900" indent="-342900">
              <a:buFont typeface="Symbol" panose="05050102010706020507" pitchFamily="18" charset="2"/>
              <a:buChar char=""/>
            </a:pPr>
            <a:r>
              <a:rPr lang="en-GB" sz="1050" dirty="0">
                <a:latin typeface="Calibri" panose="020F0502020204030204" pitchFamily="34" charset="0"/>
                <a:cs typeface="Times New Roman" panose="02020603050405020304" pitchFamily="18" charset="0"/>
              </a:rPr>
              <a:t>Ronald Young from Cromarty First Responder </a:t>
            </a:r>
          </a:p>
          <a:p>
            <a:pPr marL="342900" indent="-342900">
              <a:buFont typeface="Symbol" panose="05050102010706020507" pitchFamily="18" charset="2"/>
              <a:buChar char=""/>
            </a:pPr>
            <a:r>
              <a:rPr lang="en-GB" sz="1050" dirty="0">
                <a:latin typeface="Calibri" panose="020F0502020204030204" pitchFamily="34" charset="0"/>
                <a:cs typeface="Times New Roman" panose="02020603050405020304" pitchFamily="18" charset="0"/>
              </a:rPr>
              <a:t>Ronald Young from Cromarty Fire &amp; Rescue</a:t>
            </a:r>
          </a:p>
          <a:p>
            <a:pPr marL="342900" lvl="0" indent="-342900">
              <a:buFont typeface="Symbol" panose="05050102010706020507" pitchFamily="18" charset="2"/>
              <a:buChar char=""/>
            </a:pPr>
            <a:endParaRPr lang="en-GB" sz="1050" dirty="0">
              <a:effectLst/>
              <a:latin typeface="Arial" panose="020B0604020202020204" pitchFamily="34" charset="0"/>
              <a:ea typeface="Calibri" panose="020F0502020204030204" pitchFamily="34" charset="0"/>
            </a:endParaRPr>
          </a:p>
          <a:p>
            <a:endParaRPr lang="en-GB" sz="1050" dirty="0"/>
          </a:p>
        </p:txBody>
      </p:sp>
      <p:pic>
        <p:nvPicPr>
          <p:cNvPr id="1026" name="Picture 2" descr="Hands clasped Stock Illustrations. 505 Hands clasped clip art images ...">
            <a:extLst>
              <a:ext uri="{FF2B5EF4-FFF2-40B4-BE49-F238E27FC236}">
                <a16:creationId xmlns:a16="http://schemas.microsoft.com/office/drawing/2014/main" xmlns="" id="{550A2412-5E56-5AF8-7E51-B3B20F976106}"/>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11070"/>
          <a:stretch/>
        </p:blipFill>
        <p:spPr bwMode="auto">
          <a:xfrm>
            <a:off x="8795981" y="2307761"/>
            <a:ext cx="2906973" cy="2020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46090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B819A166-7571-4003-A6B8-B62034C3ED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9041A8A0-8409-0402-2240-A27A9B834F9E}"/>
              </a:ext>
            </a:extLst>
          </p:cNvPr>
          <p:cNvSpPr>
            <a:spLocks noGrp="1"/>
          </p:cNvSpPr>
          <p:nvPr>
            <p:ph type="title"/>
          </p:nvPr>
        </p:nvSpPr>
        <p:spPr>
          <a:xfrm>
            <a:off x="524741" y="620392"/>
            <a:ext cx="3808268" cy="5504688"/>
          </a:xfrm>
        </p:spPr>
        <p:txBody>
          <a:bodyPr>
            <a:normAutofit/>
          </a:bodyPr>
          <a:lstStyle/>
          <a:p>
            <a:r>
              <a:rPr lang="en-GB" sz="6000">
                <a:solidFill>
                  <a:schemeClr val="bg1"/>
                </a:solidFill>
              </a:rPr>
              <a:t>Resilient Kids: Moving Up</a:t>
            </a:r>
          </a:p>
        </p:txBody>
      </p:sp>
      <p:graphicFrame>
        <p:nvGraphicFramePr>
          <p:cNvPr id="5" name="Content Placeholder 2">
            <a:extLst>
              <a:ext uri="{FF2B5EF4-FFF2-40B4-BE49-F238E27FC236}">
                <a16:creationId xmlns:a16="http://schemas.microsoft.com/office/drawing/2014/main" xmlns="" id="{7278D04A-EFF9-1E4C-8B56-B7B68B5C1572}"/>
              </a:ext>
            </a:extLst>
          </p:cNvPr>
          <p:cNvGraphicFramePr>
            <a:graphicFrameLocks noGrp="1"/>
          </p:cNvGraphicFramePr>
          <p:nvPr>
            <p:ph idx="1"/>
            <p:extLst>
              <p:ext uri="{D42A27DB-BD31-4B8C-83A1-F6EECF244321}">
                <p14:modId xmlns:p14="http://schemas.microsoft.com/office/powerpoint/2010/main" xmlns="" val="1069648516"/>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23362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B819A166-7571-4003-A6B8-B62034C3ED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398A39B3-8365-73C0-BC13-E937A94F3AB6}"/>
              </a:ext>
            </a:extLst>
          </p:cNvPr>
          <p:cNvSpPr>
            <a:spLocks noGrp="1"/>
          </p:cNvSpPr>
          <p:nvPr>
            <p:ph type="title"/>
          </p:nvPr>
        </p:nvSpPr>
        <p:spPr>
          <a:xfrm>
            <a:off x="524741" y="620392"/>
            <a:ext cx="3808268" cy="5504688"/>
          </a:xfrm>
        </p:spPr>
        <p:txBody>
          <a:bodyPr>
            <a:normAutofit/>
          </a:bodyPr>
          <a:lstStyle/>
          <a:p>
            <a:r>
              <a:rPr lang="en-GB" sz="6000">
                <a:solidFill>
                  <a:schemeClr val="bg1"/>
                </a:solidFill>
              </a:rPr>
              <a:t>Funding:</a:t>
            </a:r>
          </a:p>
        </p:txBody>
      </p:sp>
      <p:graphicFrame>
        <p:nvGraphicFramePr>
          <p:cNvPr id="5" name="Content Placeholder 2">
            <a:extLst>
              <a:ext uri="{FF2B5EF4-FFF2-40B4-BE49-F238E27FC236}">
                <a16:creationId xmlns:a16="http://schemas.microsoft.com/office/drawing/2014/main" xmlns="" id="{20B8F363-A994-EF41-3A89-8CB17492E162}"/>
              </a:ext>
            </a:extLst>
          </p:cNvPr>
          <p:cNvGraphicFramePr>
            <a:graphicFrameLocks noGrp="1"/>
          </p:cNvGraphicFramePr>
          <p:nvPr>
            <p:ph idx="1"/>
            <p:extLst>
              <p:ext uri="{D42A27DB-BD31-4B8C-83A1-F6EECF244321}">
                <p14:modId xmlns:p14="http://schemas.microsoft.com/office/powerpoint/2010/main" xmlns="" val="1187961456"/>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501517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66889F-9986-0703-B759-913CD6EB558C}"/>
              </a:ext>
            </a:extLst>
          </p:cNvPr>
          <p:cNvSpPr>
            <a:spLocks noGrp="1"/>
          </p:cNvSpPr>
          <p:nvPr>
            <p:ph type="title"/>
          </p:nvPr>
        </p:nvSpPr>
        <p:spPr>
          <a:xfrm>
            <a:off x="524741" y="620392"/>
            <a:ext cx="3808268" cy="5504688"/>
          </a:xfrm>
        </p:spPr>
        <p:txBody>
          <a:bodyPr>
            <a:normAutofit/>
          </a:bodyPr>
          <a:lstStyle/>
          <a:p>
            <a:r>
              <a:rPr lang="en-GB" sz="6000">
                <a:solidFill>
                  <a:schemeClr val="accent5"/>
                </a:solidFill>
              </a:rPr>
              <a:t>Food Safety at Work Courses.</a:t>
            </a:r>
          </a:p>
        </p:txBody>
      </p:sp>
      <p:graphicFrame>
        <p:nvGraphicFramePr>
          <p:cNvPr id="5" name="Content Placeholder 2">
            <a:extLst>
              <a:ext uri="{FF2B5EF4-FFF2-40B4-BE49-F238E27FC236}">
                <a16:creationId xmlns:a16="http://schemas.microsoft.com/office/drawing/2014/main" xmlns="" id="{101E7682-502D-6EFB-6062-7882C87AC724}"/>
              </a:ext>
            </a:extLst>
          </p:cNvPr>
          <p:cNvGraphicFramePr>
            <a:graphicFrameLocks noGrp="1"/>
          </p:cNvGraphicFramePr>
          <p:nvPr>
            <p:ph idx="1"/>
            <p:extLst>
              <p:ext uri="{D42A27DB-BD31-4B8C-83A1-F6EECF244321}">
                <p14:modId xmlns:p14="http://schemas.microsoft.com/office/powerpoint/2010/main" xmlns="" val="3693170796"/>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456229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7" name="Rectangle 4106">
            <a:extLst>
              <a:ext uri="{FF2B5EF4-FFF2-40B4-BE49-F238E27FC236}">
                <a16:creationId xmlns:a16="http://schemas.microsoft.com/office/drawing/2014/main" xmlns="" id="{4F7B9026-36AD-42E4-B172-8D68F3A339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May be an image of text that says &quot;e-learning certificate Ella Patience has successfully completed the course Î Food Safety Level 1 A pass was achieved on the following modules: •Introduction food safety Microbiological hazards •Food poisoning and Safe handling and storage of food control Personal hygiene Contamination hazards and controls Food pests and control Cleaning and disinfection Date Completed: 18/02/2023 Date Printed: 18/02/2023 Highfield e-learning® Highfield Qualifications'&quot;">
            <a:extLst>
              <a:ext uri="{FF2B5EF4-FFF2-40B4-BE49-F238E27FC236}">
                <a16:creationId xmlns:a16="http://schemas.microsoft.com/office/drawing/2014/main" xmlns="" id="{91319FC5-27B2-329B-70B0-8EC4DA912698}"/>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8232" r="14898" b="-3"/>
          <a:stretch/>
        </p:blipFill>
        <p:spPr bwMode="auto">
          <a:xfrm>
            <a:off x="192528" y="171716"/>
            <a:ext cx="3793268" cy="6514565"/>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May be an image of 3 people and people standing">
            <a:extLst>
              <a:ext uri="{FF2B5EF4-FFF2-40B4-BE49-F238E27FC236}">
                <a16:creationId xmlns:a16="http://schemas.microsoft.com/office/drawing/2014/main" xmlns="" id="{7F1D4807-742A-4610-A77A-10FD2A21223C}"/>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1879" r="9876" b="-3"/>
          <a:stretch/>
        </p:blipFill>
        <p:spPr bwMode="auto">
          <a:xfrm>
            <a:off x="4184538" y="171716"/>
            <a:ext cx="3822924" cy="6514565"/>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May be an image of text that says &quot;e-learning certificate Imogen Macdonald has successfully completed the course Î Food Safety Level 2 A pass was achieved on the following modules: Introduction food safety Microbiological Hazards •Food poisoning and •Personal Hygiene control Food premises and equipment .Contamination hazards and controls Food pests and control Haccp from delivery to service Cleaning and disinfection Food safety enforcement Completed: 07/02/2023 Date Printed: 07/02/2023 Highfield e-learning® Highfield Qualifications'&quot;">
            <a:extLst>
              <a:ext uri="{FF2B5EF4-FFF2-40B4-BE49-F238E27FC236}">
                <a16:creationId xmlns:a16="http://schemas.microsoft.com/office/drawing/2014/main" xmlns="" id="{51BB0D13-7B92-CA9E-638A-B33E04D86D5E}"/>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7557" r="5456" b="-3"/>
          <a:stretch/>
        </p:blipFill>
        <p:spPr bwMode="auto">
          <a:xfrm>
            <a:off x="8188032" y="171716"/>
            <a:ext cx="3799007" cy="65145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87536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727EE7F-FE73-D34C-3128-3087296BB7BB}"/>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Cookwell &amp; Bakewell </a:t>
            </a:r>
          </a:p>
        </p:txBody>
      </p:sp>
      <p:sp>
        <p:nvSpPr>
          <p:cNvPr id="3" name="Content Placeholder 2">
            <a:extLst>
              <a:ext uri="{FF2B5EF4-FFF2-40B4-BE49-F238E27FC236}">
                <a16:creationId xmlns:a16="http://schemas.microsoft.com/office/drawing/2014/main" xmlns="" id="{B1FFD199-6548-2877-935F-EBB7598676DD}"/>
              </a:ext>
            </a:extLst>
          </p:cNvPr>
          <p:cNvSpPr>
            <a:spLocks noGrp="1"/>
          </p:cNvSpPr>
          <p:nvPr>
            <p:ph idx="1"/>
          </p:nvPr>
        </p:nvSpPr>
        <p:spPr>
          <a:xfrm>
            <a:off x="4037826" y="-20284"/>
            <a:ext cx="8154173" cy="6898560"/>
          </a:xfrm>
        </p:spPr>
        <p:txBody>
          <a:bodyPr anchor="ctr">
            <a:normAutofit/>
          </a:bodyPr>
          <a:lstStyle/>
          <a:p>
            <a:r>
              <a:rPr lang="en-GB" dirty="0"/>
              <a:t>Each week we offer Cookwell &amp; Bakewell sessions to young people. </a:t>
            </a:r>
          </a:p>
          <a:p>
            <a:r>
              <a:rPr lang="en-GB" dirty="0"/>
              <a:t>Everything that is made at these classes is offered to other young people attending session and or given to vulnerable members of the community. </a:t>
            </a:r>
          </a:p>
          <a:p>
            <a:r>
              <a:rPr lang="en-GB" dirty="0"/>
              <a:t>Young people taking part in these classes are learning new skills, how to budget, communication skills and teamwork skills.</a:t>
            </a:r>
          </a:p>
          <a:p>
            <a:r>
              <a:rPr lang="en-GB" dirty="0"/>
              <a:t>Putting into practice what has been learned after taking complete Food Safety at work</a:t>
            </a:r>
          </a:p>
        </p:txBody>
      </p:sp>
    </p:spTree>
    <p:extLst>
      <p:ext uri="{BB962C8B-B14F-4D97-AF65-F5344CB8AC3E}">
        <p14:creationId xmlns:p14="http://schemas.microsoft.com/office/powerpoint/2010/main" xmlns="" val="471114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B819A166-7571-4003-A6B8-B62034C3ED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8D70FE4E-BA6B-0B3B-39A2-D48E62CCB18F}"/>
              </a:ext>
            </a:extLst>
          </p:cNvPr>
          <p:cNvSpPr>
            <a:spLocks noGrp="1"/>
          </p:cNvSpPr>
          <p:nvPr>
            <p:ph type="title"/>
          </p:nvPr>
        </p:nvSpPr>
        <p:spPr>
          <a:xfrm>
            <a:off x="524741" y="620392"/>
            <a:ext cx="3808268" cy="5504688"/>
          </a:xfrm>
        </p:spPr>
        <p:txBody>
          <a:bodyPr>
            <a:normAutofit/>
          </a:bodyPr>
          <a:lstStyle/>
          <a:p>
            <a:r>
              <a:rPr lang="en-GB" sz="6000">
                <a:solidFill>
                  <a:schemeClr val="bg1"/>
                </a:solidFill>
              </a:rPr>
              <a:t>Supporting Families </a:t>
            </a:r>
          </a:p>
        </p:txBody>
      </p:sp>
      <p:graphicFrame>
        <p:nvGraphicFramePr>
          <p:cNvPr id="5" name="Content Placeholder 2">
            <a:extLst>
              <a:ext uri="{FF2B5EF4-FFF2-40B4-BE49-F238E27FC236}">
                <a16:creationId xmlns:a16="http://schemas.microsoft.com/office/drawing/2014/main" xmlns="" id="{634C424D-20DD-E401-1D1C-1F79EFA432DD}"/>
              </a:ext>
            </a:extLst>
          </p:cNvPr>
          <p:cNvGraphicFramePr>
            <a:graphicFrameLocks noGrp="1"/>
          </p:cNvGraphicFramePr>
          <p:nvPr>
            <p:ph idx="1"/>
            <p:extLst>
              <p:ext uri="{D42A27DB-BD31-4B8C-83A1-F6EECF244321}">
                <p14:modId xmlns:p14="http://schemas.microsoft.com/office/powerpoint/2010/main" xmlns="" val="645834918"/>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426683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BF8D19A-1DE7-8350-FBC2-638897983585}"/>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Coming up, over the next month we have a busy programme planned </a:t>
            </a:r>
          </a:p>
        </p:txBody>
      </p:sp>
      <p:sp>
        <p:nvSpPr>
          <p:cNvPr id="3" name="Content Placeholder 2">
            <a:extLst>
              <a:ext uri="{FF2B5EF4-FFF2-40B4-BE49-F238E27FC236}">
                <a16:creationId xmlns:a16="http://schemas.microsoft.com/office/drawing/2014/main" xmlns="" id="{9D247C11-498B-1802-6B49-5B627731BD8C}"/>
              </a:ext>
            </a:extLst>
          </p:cNvPr>
          <p:cNvSpPr>
            <a:spLocks noGrp="1"/>
          </p:cNvSpPr>
          <p:nvPr>
            <p:ph idx="1"/>
          </p:nvPr>
        </p:nvSpPr>
        <p:spPr>
          <a:xfrm>
            <a:off x="4810259" y="649480"/>
            <a:ext cx="6555347" cy="5546047"/>
          </a:xfrm>
        </p:spPr>
        <p:txBody>
          <a:bodyPr anchor="ctr">
            <a:normAutofit/>
          </a:bodyPr>
          <a:lstStyle/>
          <a:p>
            <a:r>
              <a:rPr lang="en-GB" sz="2000" dirty="0"/>
              <a:t>Trip to Glasgow to Present at the Generations Working Together Conference</a:t>
            </a:r>
          </a:p>
          <a:p>
            <a:r>
              <a:rPr lang="en-GB" sz="2000" dirty="0"/>
              <a:t>Presentation to NHS </a:t>
            </a:r>
          </a:p>
          <a:p>
            <a:r>
              <a:rPr lang="en-GB" sz="2000" dirty="0"/>
              <a:t>Visit from Dunbar Grammar School </a:t>
            </a:r>
          </a:p>
          <a:p>
            <a:r>
              <a:rPr lang="en-GB" sz="2000" dirty="0"/>
              <a:t>Easter Programme Planning &amp; Preparing </a:t>
            </a:r>
          </a:p>
          <a:p>
            <a:r>
              <a:rPr lang="en-GB" sz="2000" dirty="0"/>
              <a:t>Delivering Resilient Kids to P7’s in Cromarty Primary School </a:t>
            </a:r>
          </a:p>
          <a:p>
            <a:r>
              <a:rPr lang="en-GB" sz="2000" dirty="0"/>
              <a:t>Creativity in Care Workshops </a:t>
            </a:r>
          </a:p>
          <a:p>
            <a:r>
              <a:rPr lang="en-GB" sz="2000" dirty="0"/>
              <a:t>Young Carers Fundraiser (there is over 300 Young Carers in Ross-Shire </a:t>
            </a:r>
          </a:p>
          <a:p>
            <a:r>
              <a:rPr lang="en-GB" sz="2000" dirty="0"/>
              <a:t>Jnr Youth Café Sessions </a:t>
            </a:r>
          </a:p>
          <a:p>
            <a:r>
              <a:rPr lang="en-GB" sz="2000" dirty="0"/>
              <a:t>Snr Youth Café Sessions </a:t>
            </a:r>
          </a:p>
          <a:p>
            <a:r>
              <a:rPr lang="en-GB" sz="2000" dirty="0"/>
              <a:t>Multi-Sports </a:t>
            </a:r>
          </a:p>
          <a:p>
            <a:r>
              <a:rPr lang="en-GB" sz="2000" dirty="0"/>
              <a:t>Strike Day Provision</a:t>
            </a:r>
          </a:p>
          <a:p>
            <a:r>
              <a:rPr lang="en-GB" sz="2000"/>
              <a:t>Progress our plans for </a:t>
            </a:r>
            <a:r>
              <a:rPr lang="en-GB" sz="2000" dirty="0"/>
              <a:t>the Kings Coronation </a:t>
            </a:r>
          </a:p>
          <a:p>
            <a:endParaRPr lang="en-GB" sz="2000" dirty="0"/>
          </a:p>
          <a:p>
            <a:endParaRPr lang="en-GB" sz="2000" dirty="0"/>
          </a:p>
          <a:p>
            <a:endParaRPr lang="en-GB" sz="2000" dirty="0"/>
          </a:p>
        </p:txBody>
      </p:sp>
    </p:spTree>
    <p:extLst>
      <p:ext uri="{BB962C8B-B14F-4D97-AF65-F5344CB8AC3E}">
        <p14:creationId xmlns:p14="http://schemas.microsoft.com/office/powerpoint/2010/main" xmlns="" val="3225832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DA032-CEEC-9BCC-26D4-008A9F6D6BDD}"/>
              </a:ext>
            </a:extLst>
          </p:cNvPr>
          <p:cNvSpPr>
            <a:spLocks noGrp="1"/>
          </p:cNvSpPr>
          <p:nvPr>
            <p:ph type="title"/>
          </p:nvPr>
        </p:nvSpPr>
        <p:spPr>
          <a:xfrm>
            <a:off x="841249" y="539578"/>
            <a:ext cx="5981278" cy="1684638"/>
          </a:xfrm>
        </p:spPr>
        <p:txBody>
          <a:bodyPr vert="horz" lIns="91440" tIns="45720" rIns="91440" bIns="45720" rtlCol="0" anchor="ctr">
            <a:normAutofit/>
          </a:bodyPr>
          <a:lstStyle/>
          <a:p>
            <a:r>
              <a:rPr lang="en-US" sz="4000"/>
              <a:t>Basic First Aid Training with Local First Responder 	</a:t>
            </a:r>
          </a:p>
        </p:txBody>
      </p:sp>
      <p:sp>
        <p:nvSpPr>
          <p:cNvPr id="3" name="Content Placeholder 2">
            <a:extLst>
              <a:ext uri="{FF2B5EF4-FFF2-40B4-BE49-F238E27FC236}">
                <a16:creationId xmlns:a16="http://schemas.microsoft.com/office/drawing/2014/main" xmlns="" id="{832A426C-75D8-EB6C-31A0-91ADC047EA69}"/>
              </a:ext>
            </a:extLst>
          </p:cNvPr>
          <p:cNvSpPr>
            <a:spLocks noGrp="1"/>
          </p:cNvSpPr>
          <p:nvPr>
            <p:ph sz="half" idx="1"/>
          </p:nvPr>
        </p:nvSpPr>
        <p:spPr>
          <a:xfrm>
            <a:off x="838201" y="2409568"/>
            <a:ext cx="5981278" cy="3690551"/>
          </a:xfrm>
        </p:spPr>
        <p:txBody>
          <a:bodyPr vert="horz" lIns="91440" tIns="45720" rIns="91440" bIns="45720" rtlCol="0">
            <a:normAutofit/>
          </a:bodyPr>
          <a:lstStyle/>
          <a:p>
            <a:r>
              <a:rPr lang="en-US" sz="2000" dirty="0">
                <a:effectLst/>
              </a:rPr>
              <a:t>Huge thank you 🙏 to our local</a:t>
            </a:r>
          </a:p>
          <a:p>
            <a:r>
              <a:rPr lang="en-US" sz="2000" dirty="0">
                <a:effectLst/>
              </a:rPr>
              <a:t>First Scottish Ambulance Responder ⛑️- Ronnie Responder who delivered Basic First Aid training at Youth Cafe the session with both Jnrs and Snrs included Dr s A B C , CPR ,Recovery position and yes our Young leaders enjoyed a wee nap 😴 💤</a:t>
            </a:r>
          </a:p>
          <a:p>
            <a:r>
              <a:rPr lang="en-US" sz="2000" dirty="0">
                <a:effectLst/>
              </a:rPr>
              <a:t>A number of our young people identified Ronald as a go to person that helps others in his Fire 🔥 Truck and at the harbour #CommunitySafety #cromartyfirebrigade #scottishambulance</a:t>
            </a:r>
          </a:p>
          <a:p>
            <a:endParaRPr lang="en-US" sz="2000" dirty="0"/>
          </a:p>
        </p:txBody>
      </p:sp>
      <p:pic>
        <p:nvPicPr>
          <p:cNvPr id="2051" name="2F4CFE36-29D3-4258-B52F-9335E4D3C25D" descr="IMG_1072.jpg">
            <a:extLst>
              <a:ext uri="{FF2B5EF4-FFF2-40B4-BE49-F238E27FC236}">
                <a16:creationId xmlns:a16="http://schemas.microsoft.com/office/drawing/2014/main" xmlns="" id="{F5E42546-504C-9609-A936-6A87A68FE9F2}"/>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tretch/>
        </p:blipFill>
        <p:spPr bwMode="auto">
          <a:xfrm>
            <a:off x="7187524" y="1045879"/>
            <a:ext cx="4810874" cy="87798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0" name="502CD67A-29E9-4F15-9BD2-63E55B861D7A" descr="IMG_1071.jpg">
            <a:extLst>
              <a:ext uri="{FF2B5EF4-FFF2-40B4-BE49-F238E27FC236}">
                <a16:creationId xmlns:a16="http://schemas.microsoft.com/office/drawing/2014/main" xmlns="" id="{D9F0450D-211B-AEF7-CA38-DD951921BAD7}"/>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307" r="9187" b="-1"/>
          <a:stretch/>
        </p:blipFill>
        <p:spPr bwMode="auto">
          <a:xfrm>
            <a:off x="7503445" y="2062480"/>
            <a:ext cx="3978531" cy="396651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71241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7357CC-0D14-9A02-D39B-D893CEDD19CD}"/>
              </a:ext>
            </a:extLst>
          </p:cNvPr>
          <p:cNvSpPr>
            <a:spLocks noGrp="1"/>
          </p:cNvSpPr>
          <p:nvPr>
            <p:ph type="title"/>
          </p:nvPr>
        </p:nvSpPr>
        <p:spPr/>
        <p:txBody>
          <a:bodyPr/>
          <a:lstStyle/>
          <a:p>
            <a:r>
              <a:rPr lang="en-GB" dirty="0"/>
              <a:t>Get Heard  </a:t>
            </a:r>
            <a:br>
              <a:rPr lang="en-GB" dirty="0"/>
            </a:br>
            <a:r>
              <a:rPr lang="en-GB" dirty="0"/>
              <a:t>Participation Forums – Meeting YP Weekly </a:t>
            </a:r>
          </a:p>
        </p:txBody>
      </p:sp>
      <p:sp>
        <p:nvSpPr>
          <p:cNvPr id="3" name="Content Placeholder 2">
            <a:extLst>
              <a:ext uri="{FF2B5EF4-FFF2-40B4-BE49-F238E27FC236}">
                <a16:creationId xmlns:a16="http://schemas.microsoft.com/office/drawing/2014/main" xmlns="" id="{55914490-B44F-48B4-A37B-247D319C1A0F}"/>
              </a:ext>
            </a:extLst>
          </p:cNvPr>
          <p:cNvSpPr>
            <a:spLocks noGrp="1"/>
          </p:cNvSpPr>
          <p:nvPr>
            <p:ph idx="1"/>
          </p:nvPr>
        </p:nvSpPr>
        <p:spPr/>
        <p:txBody>
          <a:bodyPr>
            <a:normAutofit fontScale="85000" lnSpcReduction="10000"/>
          </a:bodyPr>
          <a:lstStyle/>
          <a:p>
            <a:pPr marL="342900" lvl="0" indent="-342900">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Cromarty and District Community Council - Youth Councillor Dom Scott Lodge </a:t>
            </a:r>
          </a:p>
          <a:p>
            <a:pPr marL="342900" lvl="0" indent="-342900">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Meet with Local Councillors Lyndsay Johnston &amp; Sarah Aitkin Monthly</a:t>
            </a:r>
          </a:p>
          <a:p>
            <a:pPr marL="342900" lvl="0" indent="-342900">
              <a:buFont typeface="Symbol" panose="05050102010706020507" pitchFamily="18" charset="2"/>
              <a:buChar char=""/>
            </a:pPr>
            <a:r>
              <a:rPr lang="en-GB" sz="2800" dirty="0">
                <a:latin typeface="Calibri" panose="020F0502020204030204" pitchFamily="34" charset="0"/>
                <a:ea typeface="Calibri" panose="020F0502020204030204" pitchFamily="34" charset="0"/>
                <a:cs typeface="Times New Roman" panose="02020603050405020304" pitchFamily="18" charset="0"/>
              </a:rPr>
              <a:t>HYP x 3 Reps</a:t>
            </a:r>
          </a:p>
          <a:p>
            <a:pPr marL="342900" lvl="0" indent="-342900">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SYP </a:t>
            </a:r>
            <a:r>
              <a:rPr lang="en-GB" sz="2800" dirty="0">
                <a:latin typeface="Calibri" panose="020F0502020204030204" pitchFamily="34" charset="0"/>
                <a:ea typeface="Calibri" panose="020F0502020204030204" pitchFamily="34" charset="0"/>
                <a:cs typeface="Times New Roman" panose="02020603050405020304" pitchFamily="18" charset="0"/>
              </a:rPr>
              <a:t>x 1 Rep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800" dirty="0">
                <a:latin typeface="Calibri" panose="020F0502020204030204" pitchFamily="34" charset="0"/>
                <a:ea typeface="Calibri" panose="020F0502020204030204" pitchFamily="34" charset="0"/>
                <a:cs typeface="Times New Roman" panose="02020603050405020304" pitchFamily="18" charset="0"/>
              </a:rPr>
              <a:t>Health and Well Being Focus Group school and community </a:t>
            </a:r>
          </a:p>
          <a:p>
            <a:pPr marL="342900" lvl="0" indent="-342900">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Mental Health Ambassadors at planning stage seeking 2 yp from each year group </a:t>
            </a:r>
          </a:p>
          <a:p>
            <a:pPr marL="342900" lvl="0" indent="-342900">
              <a:buFont typeface="Symbol" panose="05050102010706020507" pitchFamily="18" charset="2"/>
              <a:buChar char=""/>
            </a:pPr>
            <a:r>
              <a:rPr lang="en-GB" sz="2800" dirty="0">
                <a:latin typeface="Calibri" panose="020F0502020204030204" pitchFamily="34" charset="0"/>
                <a:ea typeface="Calibri" panose="020F0502020204030204" pitchFamily="34" charset="0"/>
                <a:cs typeface="Times New Roman" panose="02020603050405020304" pitchFamily="18" charset="0"/>
              </a:rPr>
              <a:t>Cromarty Youth Café Youth Committee </a:t>
            </a:r>
          </a:p>
          <a:p>
            <a:pPr marL="342900" lvl="0" indent="-342900">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Youthwork Lunchtime sessions </a:t>
            </a:r>
          </a:p>
          <a:p>
            <a:pPr marL="342900" lvl="0" indent="-342900">
              <a:buFont typeface="Symbol" panose="05050102010706020507" pitchFamily="18" charset="2"/>
              <a:buChar char=""/>
            </a:pPr>
            <a:r>
              <a:rPr lang="en-GB" sz="2800" dirty="0">
                <a:latin typeface="Calibri" panose="020F0502020204030204" pitchFamily="34" charset="0"/>
                <a:ea typeface="Calibri" panose="020F0502020204030204" pitchFamily="34" charset="0"/>
                <a:cs typeface="Times New Roman" panose="02020603050405020304" pitchFamily="18" charset="0"/>
              </a:rPr>
              <a:t>Cromarty Community Rowing Club </a:t>
            </a:r>
          </a:p>
          <a:p>
            <a:pPr marL="342900" lvl="0" indent="-342900">
              <a:buFont typeface="Symbol" panose="05050102010706020507" pitchFamily="18" charset="2"/>
              <a:buChar char=""/>
            </a:pPr>
            <a:r>
              <a:rPr lang="en-GB" sz="2800" dirty="0">
                <a:effectLst/>
                <a:latin typeface="Calibri" panose="020F0502020204030204" pitchFamily="34" charset="0"/>
                <a:ea typeface="Calibri" panose="020F0502020204030204" pitchFamily="34" charset="0"/>
                <a:cs typeface="Times New Roman" panose="02020603050405020304" pitchFamily="18" charset="0"/>
              </a:rPr>
              <a:t>Sports Scotland Sports Ambassadors x 2 </a:t>
            </a:r>
          </a:p>
          <a:p>
            <a:endParaRPr lang="en-GB" dirty="0"/>
          </a:p>
          <a:p>
            <a:endParaRPr lang="en-GB" dirty="0"/>
          </a:p>
        </p:txBody>
      </p:sp>
      <p:pic>
        <p:nvPicPr>
          <p:cNvPr id="4" name="Picture 2" descr="Ear Free Listening Clipart Transparent Png - Listening Ear Clip Art, Png  Download , Transparent Png Image - PNGitem">
            <a:extLst>
              <a:ext uri="{FF2B5EF4-FFF2-40B4-BE49-F238E27FC236}">
                <a16:creationId xmlns:a16="http://schemas.microsoft.com/office/drawing/2014/main" xmlns="" id="{2004B8EB-29D0-C446-9010-47E23AE22E98}"/>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4740" r="21157"/>
          <a:stretch/>
        </p:blipFill>
        <p:spPr bwMode="auto">
          <a:xfrm>
            <a:off x="10372219" y="121920"/>
            <a:ext cx="1616581" cy="14030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8264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4C21BAE-6866-4C7A-A7EC-C1B2E572D5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ootball ball in goal">
            <a:extLst>
              <a:ext uri="{FF2B5EF4-FFF2-40B4-BE49-F238E27FC236}">
                <a16:creationId xmlns:a16="http://schemas.microsoft.com/office/drawing/2014/main" xmlns="" id="{3123E9B4-6B79-9337-9EFD-8EFC68D5C637}"/>
              </a:ext>
            </a:extLst>
          </p:cNvPr>
          <p:cNvPicPr>
            <a:picLocks noChangeAspect="1"/>
          </p:cNvPicPr>
          <p:nvPr/>
        </p:nvPicPr>
        <p:blipFill rotWithShape="1">
          <a:blip r:embed="rId2" cstate="print"/>
          <a:srcRect t="351" b="15379"/>
          <a:stretch/>
        </p:blipFill>
        <p:spPr>
          <a:xfrm>
            <a:off x="1" y="1"/>
            <a:ext cx="12192000" cy="6857999"/>
          </a:xfrm>
          <a:prstGeom prst="rect">
            <a:avLst/>
          </a:prstGeom>
        </p:spPr>
      </p:pic>
      <p:sp useBgFill="1">
        <p:nvSpPr>
          <p:cNvPr id="11" name="Freeform: Shape 10">
            <a:extLst>
              <a:ext uri="{FF2B5EF4-FFF2-40B4-BE49-F238E27FC236}">
                <a16:creationId xmlns:a16="http://schemas.microsoft.com/office/drawing/2014/main" xmlns="" id="{7E7D0C94-08B4-48AE-8813-CC4D60294F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B47D38EE-1A88-2355-137B-182D4E2E1800}"/>
              </a:ext>
            </a:extLst>
          </p:cNvPr>
          <p:cNvSpPr>
            <a:spLocks noGrp="1"/>
          </p:cNvSpPr>
          <p:nvPr>
            <p:ph type="title"/>
          </p:nvPr>
        </p:nvSpPr>
        <p:spPr>
          <a:xfrm>
            <a:off x="1037809" y="1071350"/>
            <a:ext cx="4775162" cy="1339382"/>
          </a:xfrm>
        </p:spPr>
        <p:txBody>
          <a:bodyPr>
            <a:normAutofit/>
          </a:bodyPr>
          <a:lstStyle/>
          <a:p>
            <a:pPr algn="ctr"/>
            <a:r>
              <a:rPr lang="en-GB" sz="3600"/>
              <a:t>Football Coaching with ICT </a:t>
            </a:r>
          </a:p>
        </p:txBody>
      </p:sp>
      <p:sp>
        <p:nvSpPr>
          <p:cNvPr id="13" name="Rectangle 6">
            <a:extLst>
              <a:ext uri="{FF2B5EF4-FFF2-40B4-BE49-F238E27FC236}">
                <a16:creationId xmlns:a16="http://schemas.microsoft.com/office/drawing/2014/main" xmlns="" id="{F0C518C2-0AA4-470C-87B9-9CBF428FBA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BDE7E6E0-4DC1-2F88-255E-7D2AB2A01C14}"/>
              </a:ext>
            </a:extLst>
          </p:cNvPr>
          <p:cNvSpPr>
            <a:spLocks noGrp="1"/>
          </p:cNvSpPr>
          <p:nvPr>
            <p:ph idx="1"/>
          </p:nvPr>
        </p:nvSpPr>
        <p:spPr>
          <a:xfrm>
            <a:off x="1189319" y="2547257"/>
            <a:ext cx="4458446" cy="3109740"/>
          </a:xfrm>
        </p:spPr>
        <p:txBody>
          <a:bodyPr anchor="ctr">
            <a:normAutofit fontScale="77500" lnSpcReduction="20000"/>
          </a:bodyPr>
          <a:lstStyle/>
          <a:p>
            <a:r>
              <a:rPr lang="en-GB" sz="2000" dirty="0"/>
              <a:t>Weekly football session with two coaches from Inverness Caley Thistle with approx. 20 people attending each week,</a:t>
            </a:r>
          </a:p>
          <a:p>
            <a:r>
              <a:rPr lang="en-GB" sz="2000" dirty="0"/>
              <a:t>2 of our Young Leaders are playing for  Caley Thistle Youth Team </a:t>
            </a:r>
          </a:p>
          <a:p>
            <a:r>
              <a:rPr lang="en-GB" sz="2000" dirty="0"/>
              <a:t>Each week young people are building on their:</a:t>
            </a:r>
          </a:p>
          <a:p>
            <a:pPr lvl="2"/>
            <a:r>
              <a:rPr lang="en-GB" dirty="0"/>
              <a:t>Skills</a:t>
            </a:r>
          </a:p>
          <a:p>
            <a:pPr lvl="2"/>
            <a:r>
              <a:rPr lang="en-GB" dirty="0"/>
              <a:t>Team work</a:t>
            </a:r>
          </a:p>
          <a:p>
            <a:pPr lvl="2"/>
            <a:r>
              <a:rPr lang="en-GB" dirty="0"/>
              <a:t>Communication</a:t>
            </a:r>
          </a:p>
          <a:p>
            <a:pPr lvl="2"/>
            <a:r>
              <a:rPr lang="en-GB" dirty="0"/>
              <a:t>And love at the end of the session, they look forward to mini matches, unfortunately there are a few young people who are sore looser, but we are working on this. </a:t>
            </a:r>
          </a:p>
          <a:p>
            <a:pPr lvl="2"/>
            <a:endParaRPr lang="en-GB" dirty="0"/>
          </a:p>
        </p:txBody>
      </p:sp>
    </p:spTree>
    <p:extLst>
      <p:ext uri="{BB962C8B-B14F-4D97-AF65-F5344CB8AC3E}">
        <p14:creationId xmlns:p14="http://schemas.microsoft.com/office/powerpoint/2010/main" xmlns="" val="2711364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1" name="Rectangle 3080">
            <a:extLst>
              <a:ext uri="{FF2B5EF4-FFF2-40B4-BE49-F238E27FC236}">
                <a16:creationId xmlns:a16="http://schemas.microsoft.com/office/drawing/2014/main" xmlns="" id="{0205D939-00C4-4F2E-9797-3170DD040D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xmlns="" id="{38EE4E44-1403-472B-8C01-D354CB8F5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May be an image of 9 people, people standing and indoor">
            <a:extLst>
              <a:ext uri="{FF2B5EF4-FFF2-40B4-BE49-F238E27FC236}">
                <a16:creationId xmlns:a16="http://schemas.microsoft.com/office/drawing/2014/main" xmlns="" id="{BB25D108-005A-58BE-97F4-B176A7B1A8C1}"/>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6686" r="24254" b="-1"/>
          <a:stretch/>
        </p:blipFill>
        <p:spPr bwMode="auto">
          <a:xfrm>
            <a:off x="6421035" y="643467"/>
            <a:ext cx="5129784" cy="5571066"/>
          </a:xfrm>
          <a:prstGeom prst="rect">
            <a:avLst/>
          </a:prstGeom>
          <a:noFill/>
          <a:extLst>
            <a:ext uri="{909E8E84-426E-40DD-AFC4-6F175D3DCCD1}">
              <a14:hiddenFill xmlns:a14="http://schemas.microsoft.com/office/drawing/2010/main" xmlns="">
                <a:solidFill>
                  <a:srgbClr val="FFFFFF"/>
                </a:solidFill>
              </a14:hiddenFill>
            </a:ext>
          </a:extLst>
        </p:spPr>
      </p:pic>
      <p:sp>
        <p:nvSpPr>
          <p:cNvPr id="3085" name="Rectangle 3084">
            <a:extLst>
              <a:ext uri="{FF2B5EF4-FFF2-40B4-BE49-F238E27FC236}">
                <a16:creationId xmlns:a16="http://schemas.microsoft.com/office/drawing/2014/main" xmlns="" id="{583CCE40-4C5F-42D3-86D9-7892AD1E98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May be an image of 7 people, people standing and indoor">
            <a:extLst>
              <a:ext uri="{FF2B5EF4-FFF2-40B4-BE49-F238E27FC236}">
                <a16:creationId xmlns:a16="http://schemas.microsoft.com/office/drawing/2014/main" xmlns="" id="{62FBBAF2-8424-DDE4-08D8-64FF3822F465}"/>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557" r="26383" b="-1"/>
          <a:stretch/>
        </p:blipFill>
        <p:spPr bwMode="auto">
          <a:xfrm>
            <a:off x="641180" y="643467"/>
            <a:ext cx="5129784" cy="55710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61870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5E6CFF1-2F42-4E10-9A97-F116F46F53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s-on top of each other">
            <a:extLst>
              <a:ext uri="{FF2B5EF4-FFF2-40B4-BE49-F238E27FC236}">
                <a16:creationId xmlns:a16="http://schemas.microsoft.com/office/drawing/2014/main" xmlns="" id="{74F60677-B509-A7AF-73BA-B11717BAAF3F}"/>
              </a:ext>
            </a:extLst>
          </p:cNvPr>
          <p:cNvPicPr>
            <a:picLocks noChangeAspect="1"/>
          </p:cNvPicPr>
          <p:nvPr/>
        </p:nvPicPr>
        <p:blipFill rotWithShape="1">
          <a:blip r:embed="rId2" cstate="print">
            <a:alphaModFix amt="35000"/>
          </a:blip>
          <a:srcRect l="22222" r="1" b="1"/>
          <a:stretch/>
        </p:blipFill>
        <p:spPr>
          <a:xfrm>
            <a:off x="20" y="9940"/>
            <a:ext cx="12191980" cy="6857999"/>
          </a:xfrm>
          <a:prstGeom prst="rect">
            <a:avLst/>
          </a:prstGeom>
        </p:spPr>
      </p:pic>
      <p:sp>
        <p:nvSpPr>
          <p:cNvPr id="2" name="Title 1">
            <a:extLst>
              <a:ext uri="{FF2B5EF4-FFF2-40B4-BE49-F238E27FC236}">
                <a16:creationId xmlns:a16="http://schemas.microsoft.com/office/drawing/2014/main" xmlns="" id="{F0A1E0A7-2FF9-FBD8-E2E0-1855B3437B43}"/>
              </a:ext>
            </a:extLst>
          </p:cNvPr>
          <p:cNvSpPr>
            <a:spLocks noGrp="1"/>
          </p:cNvSpPr>
          <p:nvPr>
            <p:ph type="title"/>
          </p:nvPr>
        </p:nvSpPr>
        <p:spPr>
          <a:xfrm>
            <a:off x="838199" y="1065862"/>
            <a:ext cx="6052955" cy="4726276"/>
          </a:xfrm>
        </p:spPr>
        <p:txBody>
          <a:bodyPr>
            <a:normAutofit/>
          </a:bodyPr>
          <a:lstStyle/>
          <a:p>
            <a:pPr algn="r"/>
            <a:r>
              <a:rPr lang="en-GB" sz="8000" dirty="0">
                <a:ln w="22225">
                  <a:solidFill>
                    <a:srgbClr val="FFFFFF"/>
                  </a:solidFill>
                </a:ln>
                <a:noFill/>
              </a:rPr>
              <a:t>Saltire Awards &amp; HLH Leadership </a:t>
            </a:r>
          </a:p>
        </p:txBody>
      </p:sp>
      <p:cxnSp>
        <p:nvCxnSpPr>
          <p:cNvPr id="11" name="Straight Connector 10">
            <a:extLst>
              <a:ext uri="{FF2B5EF4-FFF2-40B4-BE49-F238E27FC236}">
                <a16:creationId xmlns:a16="http://schemas.microsoft.com/office/drawing/2014/main" xmlns="" id="{96A8629B-8289-498B-939B-1CA0C106182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21289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3BABC010-6B4D-5B81-7C68-210F2065C490}"/>
              </a:ext>
            </a:extLst>
          </p:cNvPr>
          <p:cNvSpPr>
            <a:spLocks noGrp="1"/>
          </p:cNvSpPr>
          <p:nvPr>
            <p:ph idx="1"/>
          </p:nvPr>
        </p:nvSpPr>
        <p:spPr>
          <a:xfrm>
            <a:off x="7534640" y="1065862"/>
            <a:ext cx="4491705" cy="4726276"/>
          </a:xfrm>
        </p:spPr>
        <p:txBody>
          <a:bodyPr anchor="ctr">
            <a:normAutofit lnSpcReduction="10000"/>
          </a:bodyPr>
          <a:lstStyle/>
          <a:p>
            <a:r>
              <a:rPr lang="en-GB" sz="2000" dirty="0">
                <a:solidFill>
                  <a:srgbClr val="FFFFFF"/>
                </a:solidFill>
              </a:rPr>
              <a:t>At every activity we provide, there are young volunteers and HLH leaders, they plan, deliver and evaluate each session.</a:t>
            </a:r>
          </a:p>
          <a:p>
            <a:r>
              <a:rPr lang="en-GB" sz="2000" dirty="0">
                <a:solidFill>
                  <a:srgbClr val="FFFFFF"/>
                </a:solidFill>
              </a:rPr>
              <a:t>Whilst volunteering and or leading young people are telling us they are gaining skills for life, building confidence, self esteem and in turn supporting young people to be the best version of themselves.  </a:t>
            </a:r>
          </a:p>
          <a:p>
            <a:r>
              <a:rPr lang="en-GB" sz="2000" dirty="0">
                <a:solidFill>
                  <a:srgbClr val="FFFFFF"/>
                </a:solidFill>
              </a:rPr>
              <a:t>This month has saw a number of challenges with behaviour and the needs of young people, we have revisited the Youth Café Code of Conduct, that was created by young people for young people </a:t>
            </a:r>
          </a:p>
          <a:p>
            <a:endParaRPr lang="en-GB" sz="2000" dirty="0">
              <a:solidFill>
                <a:srgbClr val="FFFFFF"/>
              </a:solidFill>
            </a:endParaRPr>
          </a:p>
        </p:txBody>
      </p:sp>
    </p:spTree>
    <p:extLst>
      <p:ext uri="{BB962C8B-B14F-4D97-AF65-F5344CB8AC3E}">
        <p14:creationId xmlns:p14="http://schemas.microsoft.com/office/powerpoint/2010/main" xmlns="" val="58004441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xmlns="" id="{21AC6A30-4F22-4C0F-B278-19C5B8A80C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8" name="Rectangle 3087">
            <a:extLst>
              <a:ext uri="{FF2B5EF4-FFF2-40B4-BE49-F238E27FC236}">
                <a16:creationId xmlns:a16="http://schemas.microsoft.com/office/drawing/2014/main" xmlns="" id="{BB4335AD-65B1-44E4-90AF-264024FE4B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65CB425E-8A0F-42DB-897B-81F93D7294FE" descr="IMG_0553.jpg">
            <a:extLst>
              <a:ext uri="{FF2B5EF4-FFF2-40B4-BE49-F238E27FC236}">
                <a16:creationId xmlns:a16="http://schemas.microsoft.com/office/drawing/2014/main" xmlns="" id="{80C394FF-BF78-A964-CF5D-0E4726BC7AAA}"/>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6137" r="12011"/>
          <a:stretch/>
        </p:blipFill>
        <p:spPr bwMode="auto">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3DA30A3B-FF5E-69F5-F32E-D00F17E0E50A}"/>
              </a:ext>
            </a:extLst>
          </p:cNvPr>
          <p:cNvSpPr txBox="1"/>
          <p:nvPr/>
        </p:nvSpPr>
        <p:spPr>
          <a:xfrm>
            <a:off x="4198966" y="2147357"/>
            <a:ext cx="3810000" cy="410104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solidFill>
                  <a:schemeClr val="tx1">
                    <a:lumMod val="85000"/>
                    <a:lumOff val="15000"/>
                  </a:schemeClr>
                </a:solidFill>
              </a:rPr>
              <a:t>This is Dom Scott-Lodge after receiving his Silver HLH Leadership Hoody for 250 hours of leadership </a:t>
            </a:r>
          </a:p>
        </p:txBody>
      </p:sp>
      <p:pic>
        <p:nvPicPr>
          <p:cNvPr id="3076" name="EA997914-A576-42D2-9F4E-0FFC1B741EB4" descr="IMG_0552.jpg">
            <a:extLst>
              <a:ext uri="{FF2B5EF4-FFF2-40B4-BE49-F238E27FC236}">
                <a16:creationId xmlns:a16="http://schemas.microsoft.com/office/drawing/2014/main" xmlns="" id="{61E91112-8D3A-7E9D-BA6C-67CFF784E9AD}"/>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810" r="20975"/>
          <a:stretch/>
        </p:blipFill>
        <p:spPr bwMode="auto">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38278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1541</TotalTime>
  <Words>1663</Words>
  <Application>Microsoft Office PowerPoint</Application>
  <PresentationFormat>Custom</PresentationFormat>
  <Paragraphs>147</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Cromarty Youth Café Report for Community Council - February 2023 </vt:lpstr>
      <vt:lpstr>Numbers </vt:lpstr>
      <vt:lpstr>Partnerships </vt:lpstr>
      <vt:lpstr>Basic First Aid Training with Local First Responder  </vt:lpstr>
      <vt:lpstr>Get Heard   Participation Forums – Meeting YP Weekly </vt:lpstr>
      <vt:lpstr>Football Coaching with ICT </vt:lpstr>
      <vt:lpstr>Slide 7</vt:lpstr>
      <vt:lpstr>Saltire Awards &amp; HLH Leadership </vt:lpstr>
      <vt:lpstr>Slide 9</vt:lpstr>
      <vt:lpstr>Slide 10</vt:lpstr>
      <vt:lpstr>Choose to Lead Level 4 </vt:lpstr>
      <vt:lpstr>Athletics Club </vt:lpstr>
      <vt:lpstr>Slide 13</vt:lpstr>
      <vt:lpstr>Food At Cromarty Youth Café </vt:lpstr>
      <vt:lpstr>Slide 15</vt:lpstr>
      <vt:lpstr>Slide 16</vt:lpstr>
      <vt:lpstr>Slide 17</vt:lpstr>
      <vt:lpstr>Slide 18</vt:lpstr>
      <vt:lpstr>Jnr Youth Café </vt:lpstr>
      <vt:lpstr>Slide 20</vt:lpstr>
      <vt:lpstr>Snr Youth Café </vt:lpstr>
      <vt:lpstr>Slide 22</vt:lpstr>
      <vt:lpstr>Inspire 2022 Dynamic Youth Award</vt:lpstr>
      <vt:lpstr>Slide 24</vt:lpstr>
      <vt:lpstr>Creativity in Care Session’s</vt:lpstr>
      <vt:lpstr>Slide 26</vt:lpstr>
      <vt:lpstr>Slide 27</vt:lpstr>
      <vt:lpstr>1-1s  </vt:lpstr>
      <vt:lpstr>Careers Day at Fortrose Academy</vt:lpstr>
      <vt:lpstr>Resilient Kids: Moving Up</vt:lpstr>
      <vt:lpstr>Funding:</vt:lpstr>
      <vt:lpstr>Food Safety at Work Courses.</vt:lpstr>
      <vt:lpstr>Slide 33</vt:lpstr>
      <vt:lpstr>Cookwell &amp; Bakewell </vt:lpstr>
      <vt:lpstr>Supporting Families </vt:lpstr>
      <vt:lpstr>Coming up, over the next month we have a busy programme planned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for February 2023</dc:title>
  <dc:creator>Fraser Thomson</dc:creator>
  <cp:lastModifiedBy>Vivienne</cp:lastModifiedBy>
  <cp:revision>11</cp:revision>
  <dcterms:created xsi:type="dcterms:W3CDTF">2023-02-02T10:51:43Z</dcterms:created>
  <dcterms:modified xsi:type="dcterms:W3CDTF">2023-02-26T14:57:10Z</dcterms:modified>
</cp:coreProperties>
</file>